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2" r:id="rId3"/>
    <p:sldId id="308" r:id="rId4"/>
    <p:sldId id="307" r:id="rId5"/>
    <p:sldId id="298" r:id="rId6"/>
    <p:sldId id="300" r:id="rId7"/>
    <p:sldId id="303" r:id="rId8"/>
    <p:sldId id="304" r:id="rId9"/>
    <p:sldId id="305" r:id="rId10"/>
    <p:sldId id="306" r:id="rId11"/>
    <p:sldId id="302" r:id="rId12"/>
    <p:sldId id="297" r:id="rId13"/>
    <p:sldId id="262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EAF1"/>
    <a:srgbClr val="ECECEC"/>
    <a:srgbClr val="E6E6E6"/>
    <a:srgbClr val="002E8A"/>
    <a:srgbClr val="EAEAEA"/>
    <a:srgbClr val="BFD5EF"/>
    <a:srgbClr val="A5C4E9"/>
    <a:srgbClr val="CAD9EC"/>
    <a:srgbClr val="FEFADA"/>
    <a:srgbClr val="B2CC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6" autoAdjust="0"/>
    <p:restoredTop sz="99879" autoAdjust="0"/>
  </p:normalViewPr>
  <p:slideViewPr>
    <p:cSldViewPr>
      <p:cViewPr>
        <p:scale>
          <a:sx n="90" d="100"/>
          <a:sy n="90" d="100"/>
        </p:scale>
        <p:origin x="-42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65864-275D-47E4-95DC-702037B74C17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4BE4-341C-40EF-B885-43E64EE91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92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ои документы\презентации\2014\Новый рисунок (7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38843"/>
            <a:ext cx="8715436" cy="50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333268"/>
            <a:ext cx="2285984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90011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Совещание-консультация</a:t>
            </a:r>
          </a:p>
          <a:p>
            <a:endParaRPr lang="ru-RU" sz="13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135729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entury Gothic" pitchFamily="34" charset="0"/>
              </a:rPr>
              <a:t>06.02.2018, ЗАТО г. Североморск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214554"/>
            <a:ext cx="75009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entury Gothic" pitchFamily="34" charset="0"/>
              </a:rPr>
              <a:t>Основные направления реформы системы оказания услуг в </a:t>
            </a:r>
          </a:p>
          <a:p>
            <a:pPr algn="ctr">
              <a:spcAft>
                <a:spcPts val="1200"/>
              </a:spcAft>
            </a:pPr>
            <a:r>
              <a:rPr lang="ru-RU" sz="3200" b="1" dirty="0" smtClean="0">
                <a:latin typeface="Century Gothic" pitchFamily="34" charset="0"/>
              </a:rPr>
              <a:t>социальной сфере</a:t>
            </a:r>
          </a:p>
          <a:p>
            <a:pPr algn="ctr"/>
            <a:r>
              <a:rPr lang="ru-RU" sz="2400" b="1" dirty="0" smtClean="0">
                <a:latin typeface="Century Gothic" pitchFamily="34" charset="0"/>
              </a:rPr>
              <a:t>Привлечение бизнеса и НКО к оказанию услуг в сферах образования, культуры, физкультуры и спорта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5286388"/>
            <a:ext cx="4286280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Начальник управления прогнозирования и анализа развития муниципальных образований, социальной сферы и потребительского рынка Министерства экономического развития Мурманской области</a:t>
            </a:r>
          </a:p>
          <a:p>
            <a:pPr>
              <a:spcBef>
                <a:spcPct val="20000"/>
              </a:spcBef>
            </a:pPr>
            <a:endParaRPr lang="ru-RU" sz="5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ru-RU" sz="13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Иванова Наталья Юрьевна</a:t>
            </a:r>
            <a:endParaRPr lang="ru-RU" sz="13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4282" y="500042"/>
            <a:ext cx="871543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42844" y="824195"/>
            <a:ext cx="8786874" cy="890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27"/>
          <p:cNvSpPr>
            <a:spLocks noChangeArrowheads="1"/>
          </p:cNvSpPr>
          <p:nvPr/>
        </p:nvSpPr>
        <p:spPr bwMode="auto">
          <a:xfrm>
            <a:off x="928662" y="1857364"/>
            <a:ext cx="6429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администрация муниципалитета определяет перечень мероприятий, финансирование на которые будет распределено по конкурсу, и утверждает порядок конкурсного отбора 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00034" y="1928802"/>
            <a:ext cx="357190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27"/>
          <p:cNvSpPr>
            <a:spLocks noChangeArrowheads="1"/>
          </p:cNvSpPr>
          <p:nvPr/>
        </p:nvSpPr>
        <p:spPr bwMode="auto">
          <a:xfrm>
            <a:off x="1000100" y="2714620"/>
            <a:ext cx="7858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4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распределение финансирования происходит по нескольким лотам</a:t>
            </a:r>
          </a:p>
          <a:p>
            <a:r>
              <a:rPr lang="ru-RU" sz="14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(по тематике мероприятий)</a:t>
            </a:r>
          </a:p>
          <a:p>
            <a:pPr>
              <a:buBlip>
                <a:blip r:embed="rId2"/>
              </a:buBlip>
            </a:pPr>
            <a:r>
              <a:rPr lang="ru-RU" sz="14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объем средств определяется исходя из прогнозируемых затрат непосредственно на само мероприятие и определенной доли оплаты услуг его организатора</a:t>
            </a:r>
            <a:endParaRPr lang="ru-RU" sz="1400" i="1" dirty="0">
              <a:solidFill>
                <a:srgbClr val="1D477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" name="Прямоугольник 27"/>
          <p:cNvSpPr>
            <a:spLocks noChangeArrowheads="1"/>
          </p:cNvSpPr>
          <p:nvPr/>
        </p:nvSpPr>
        <p:spPr bwMode="auto">
          <a:xfrm>
            <a:off x="928662" y="3682844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НКО в соответствии со своими трудовыми и материально-техническими ресурсами  подает заявку по одному из лотов (на организацию определенного мероприятия или серии мероприятий)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00034" y="3754282"/>
            <a:ext cx="357190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moscowcharity.ru/wp-content/uploads/2016/08/img_8313-nko-800x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36" y="1714488"/>
            <a:ext cx="2000264" cy="1112647"/>
          </a:xfrm>
          <a:prstGeom prst="rect">
            <a:avLst/>
          </a:prstGeom>
          <a:noFill/>
        </p:spPr>
      </p:pic>
      <p:sp>
        <p:nvSpPr>
          <p:cNvPr id="94" name="Прямоугольник 27"/>
          <p:cNvSpPr>
            <a:spLocks noChangeArrowheads="1"/>
          </p:cNvSpPr>
          <p:nvPr/>
        </p:nvSpPr>
        <p:spPr bwMode="auto">
          <a:xfrm>
            <a:off x="928662" y="4579630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конкурсная комиссия при администрации по установленным критериям оценивает заявки и распределяет финансирование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034" y="4651068"/>
            <a:ext cx="357190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928662" y="5294010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НКО проводит мероприятие и предоставляет необходимую отчетность, на различных этапах подготовки мероприятия могут согласовываться отдельные оргмоменты, в т.ч. программа проведения мероприятия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00034" y="5365448"/>
            <a:ext cx="357190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Стрелка вниз 100"/>
          <p:cNvSpPr/>
          <p:nvPr/>
        </p:nvSpPr>
        <p:spPr>
          <a:xfrm>
            <a:off x="500034" y="2396960"/>
            <a:ext cx="357190" cy="42862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низ 101"/>
          <p:cNvSpPr/>
          <p:nvPr/>
        </p:nvSpPr>
        <p:spPr>
          <a:xfrm>
            <a:off x="500034" y="4182910"/>
            <a:ext cx="357190" cy="428628"/>
          </a:xfrm>
          <a:prstGeom prst="downArrow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низ 102"/>
          <p:cNvSpPr/>
          <p:nvPr/>
        </p:nvSpPr>
        <p:spPr>
          <a:xfrm>
            <a:off x="500034" y="5040166"/>
            <a:ext cx="357190" cy="28575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1022355" y="589164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27365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ПРАКТИЧЕСКИЕ ПОДХОДЫ К РЕФОРМЕ: СФЕРА ФИЗИЧЕСКОЙ КУЛЬТУРЫ И СПОРТА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27"/>
          <p:cNvSpPr>
            <a:spLocks noChangeArrowheads="1"/>
          </p:cNvSpPr>
          <p:nvPr/>
        </p:nvSpPr>
        <p:spPr bwMode="auto">
          <a:xfrm>
            <a:off x="142876" y="857232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Основное направление – передача услуги по организации официальных физкультурных и спортивных мероприятий, пропаганде здорового образа жизни на исполнение спортивным федерациям 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844" y="6143644"/>
            <a:ext cx="878687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27"/>
          <p:cNvSpPr>
            <a:spLocks noChangeArrowheads="1"/>
          </p:cNvSpPr>
          <p:nvPr/>
        </p:nvSpPr>
        <p:spPr bwMode="auto">
          <a:xfrm>
            <a:off x="142876" y="6176681"/>
            <a:ext cx="871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2017 г. конкурсные процедуры впервые внедрены администрацией г. Мурманска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01090" y="6538915"/>
            <a:ext cx="571500" cy="28575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8572528" y="6519886"/>
            <a:ext cx="500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330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4643438" y="714356"/>
            <a:ext cx="4500562" cy="19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0" y="2643182"/>
            <a:ext cx="4643438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8025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ОТДЕЛЬНЫЕ РЕЗУЛЬТАТЫ ПРОЕКТОВ ПО ОБЕСПЕЧЕНИЮ ДОСТУПА БИЗНЕСА И НКО К ОКАЗАНИЮ УСЛУГ В МУРМАНСКОЙ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14282" y="857232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487302" y="785794"/>
            <a:ext cx="3513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негосударственных организаций в реестре поставщиков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344427" y="857232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Прямоугольник 27"/>
          <p:cNvSpPr>
            <a:spLocks noChangeArrowheads="1"/>
          </p:cNvSpPr>
          <p:nvPr/>
        </p:nvSpPr>
        <p:spPr bwMode="auto">
          <a:xfrm>
            <a:off x="500034" y="1643050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1" name="Прямоугольник 27"/>
          <p:cNvSpPr>
            <a:spLocks noChangeArrowheads="1"/>
          </p:cNvSpPr>
          <p:nvPr/>
        </p:nvSpPr>
        <p:spPr bwMode="auto">
          <a:xfrm>
            <a:off x="500034" y="2000240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1142976" y="1680462"/>
            <a:ext cx="785818" cy="248339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1142977" y="2037654"/>
            <a:ext cx="1500197" cy="214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Прямоугольник 27"/>
          <p:cNvSpPr>
            <a:spLocks noChangeArrowheads="1"/>
          </p:cNvSpPr>
          <p:nvPr/>
        </p:nvSpPr>
        <p:spPr bwMode="auto">
          <a:xfrm>
            <a:off x="500034" y="1319885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2015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7" name="Заголовок 1"/>
          <p:cNvSpPr txBox="1">
            <a:spLocks/>
          </p:cNvSpPr>
          <p:nvPr/>
        </p:nvSpPr>
        <p:spPr>
          <a:xfrm>
            <a:off x="1142976" y="1357298"/>
            <a:ext cx="357190" cy="214314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Прямоугольник 27"/>
          <p:cNvSpPr>
            <a:spLocks noChangeArrowheads="1"/>
          </p:cNvSpPr>
          <p:nvPr/>
        </p:nvSpPr>
        <p:spPr bwMode="auto">
          <a:xfrm>
            <a:off x="1500166" y="1285860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 (11 %)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4" name="Прямоугольник 27"/>
          <p:cNvSpPr>
            <a:spLocks noChangeArrowheads="1"/>
          </p:cNvSpPr>
          <p:nvPr/>
        </p:nvSpPr>
        <p:spPr bwMode="auto">
          <a:xfrm>
            <a:off x="1928794" y="1651803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8 (25 %)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5" name="Прямоугольник 27"/>
          <p:cNvSpPr>
            <a:spLocks noChangeArrowheads="1"/>
          </p:cNvSpPr>
          <p:nvPr/>
        </p:nvSpPr>
        <p:spPr bwMode="auto">
          <a:xfrm>
            <a:off x="2633650" y="2008993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14 (37 %)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00034" y="2252955"/>
            <a:ext cx="3500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стационарной (1), полустационарной форме (5) и на дому (9)</a:t>
            </a:r>
            <a:endParaRPr lang="ru-RU" sz="1100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Заголовок 1"/>
          <p:cNvSpPr txBox="1">
            <a:spLocks/>
          </p:cNvSpPr>
          <p:nvPr/>
        </p:nvSpPr>
        <p:spPr>
          <a:xfrm>
            <a:off x="142844" y="2848775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Заголовок 1"/>
          <p:cNvSpPr txBox="1">
            <a:spLocks/>
          </p:cNvSpPr>
          <p:nvPr/>
        </p:nvSpPr>
        <p:spPr>
          <a:xfrm>
            <a:off x="272989" y="2848775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Прямоугольник 27"/>
          <p:cNvSpPr>
            <a:spLocks noChangeArrowheads="1"/>
          </p:cNvSpPr>
          <p:nvPr/>
        </p:nvSpPr>
        <p:spPr bwMode="auto">
          <a:xfrm>
            <a:off x="428596" y="2786058"/>
            <a:ext cx="414340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услуг (работ, мероприятий) в сфере культуры, финансирование которых осуществляется на конкурсной основе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0" name="Прямоугольник 27"/>
          <p:cNvSpPr>
            <a:spLocks noChangeArrowheads="1"/>
          </p:cNvSpPr>
          <p:nvPr/>
        </p:nvSpPr>
        <p:spPr bwMode="auto">
          <a:xfrm>
            <a:off x="428596" y="3878523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1" name="Прямоугольник 27"/>
          <p:cNvSpPr>
            <a:spLocks noChangeArrowheads="1"/>
          </p:cNvSpPr>
          <p:nvPr/>
        </p:nvSpPr>
        <p:spPr bwMode="auto">
          <a:xfrm>
            <a:off x="428596" y="4235713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1071538" y="3915936"/>
            <a:ext cx="357190" cy="227444"/>
          </a:xfrm>
          <a:prstGeom prst="rect">
            <a:avLst/>
          </a:prstGeom>
          <a:solidFill>
            <a:srgbClr val="B29E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1071539" y="4273127"/>
            <a:ext cx="1285883" cy="227443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Прямоугольник 27"/>
          <p:cNvSpPr>
            <a:spLocks noChangeArrowheads="1"/>
          </p:cNvSpPr>
          <p:nvPr/>
        </p:nvSpPr>
        <p:spPr bwMode="auto">
          <a:xfrm>
            <a:off x="428596" y="3555358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1071538" y="3592771"/>
            <a:ext cx="45719" cy="193419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Прямоугольник 27"/>
          <p:cNvSpPr>
            <a:spLocks noChangeArrowheads="1"/>
          </p:cNvSpPr>
          <p:nvPr/>
        </p:nvSpPr>
        <p:spPr bwMode="auto">
          <a:xfrm>
            <a:off x="1071538" y="3521333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7" name="Прямоугольник 27"/>
          <p:cNvSpPr>
            <a:spLocks noChangeArrowheads="1"/>
          </p:cNvSpPr>
          <p:nvPr/>
        </p:nvSpPr>
        <p:spPr bwMode="auto">
          <a:xfrm>
            <a:off x="1428728" y="3887276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8" name="Прямоугольник 27"/>
          <p:cNvSpPr>
            <a:spLocks noChangeArrowheads="1"/>
          </p:cNvSpPr>
          <p:nvPr/>
        </p:nvSpPr>
        <p:spPr bwMode="auto">
          <a:xfrm>
            <a:off x="2357422" y="4244466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27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643042" y="3714752"/>
            <a:ext cx="3500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выездная выставка и 6 официальных культурных мероприятия</a:t>
            </a:r>
            <a:endParaRPr lang="ru-RU" sz="1100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41399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8 выставок, 2 фестиваля, 14 мероприятия, организация 10 клубных формирований, 3 творческих проекта</a:t>
            </a:r>
            <a:endParaRPr lang="ru-RU" sz="900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Заголовок 1"/>
          <p:cNvSpPr txBox="1">
            <a:spLocks/>
          </p:cNvSpPr>
          <p:nvPr/>
        </p:nvSpPr>
        <p:spPr>
          <a:xfrm>
            <a:off x="4786314" y="2857496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7" name="Заголовок 1"/>
          <p:cNvSpPr txBox="1">
            <a:spLocks/>
          </p:cNvSpPr>
          <p:nvPr/>
        </p:nvSpPr>
        <p:spPr>
          <a:xfrm>
            <a:off x="4916459" y="2857496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Прямоугольник 27"/>
          <p:cNvSpPr>
            <a:spLocks noChangeArrowheads="1"/>
          </p:cNvSpPr>
          <p:nvPr/>
        </p:nvSpPr>
        <p:spPr bwMode="auto">
          <a:xfrm>
            <a:off x="5072066" y="2786058"/>
            <a:ext cx="3857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Объем конкурсного финансирования услуг в сфере культуры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9" name="Прямоугольник 27"/>
          <p:cNvSpPr>
            <a:spLocks noChangeArrowheads="1"/>
          </p:cNvSpPr>
          <p:nvPr/>
        </p:nvSpPr>
        <p:spPr bwMode="auto">
          <a:xfrm>
            <a:off x="5072066" y="3714752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0" name="Прямоугольник 27"/>
          <p:cNvSpPr>
            <a:spLocks noChangeArrowheads="1"/>
          </p:cNvSpPr>
          <p:nvPr/>
        </p:nvSpPr>
        <p:spPr bwMode="auto">
          <a:xfrm>
            <a:off x="5072066" y="4071942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1" name="Заголовок 1"/>
          <p:cNvSpPr txBox="1">
            <a:spLocks/>
          </p:cNvSpPr>
          <p:nvPr/>
        </p:nvSpPr>
        <p:spPr>
          <a:xfrm>
            <a:off x="5715008" y="3752164"/>
            <a:ext cx="214314" cy="248339"/>
          </a:xfrm>
          <a:prstGeom prst="rect">
            <a:avLst/>
          </a:prstGeom>
          <a:solidFill>
            <a:srgbClr val="B29E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2" name="Заголовок 1"/>
          <p:cNvSpPr txBox="1">
            <a:spLocks/>
          </p:cNvSpPr>
          <p:nvPr/>
        </p:nvSpPr>
        <p:spPr>
          <a:xfrm>
            <a:off x="5715009" y="4109356"/>
            <a:ext cx="1500197" cy="248338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Прямоугольник 27"/>
          <p:cNvSpPr>
            <a:spLocks noChangeArrowheads="1"/>
          </p:cNvSpPr>
          <p:nvPr/>
        </p:nvSpPr>
        <p:spPr bwMode="auto">
          <a:xfrm>
            <a:off x="5072066" y="3391587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4" name="Заголовок 1"/>
          <p:cNvSpPr txBox="1">
            <a:spLocks/>
          </p:cNvSpPr>
          <p:nvPr/>
        </p:nvSpPr>
        <p:spPr>
          <a:xfrm>
            <a:off x="5715008" y="3429000"/>
            <a:ext cx="45719" cy="193419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Прямоугольник 27"/>
          <p:cNvSpPr>
            <a:spLocks noChangeArrowheads="1"/>
          </p:cNvSpPr>
          <p:nvPr/>
        </p:nvSpPr>
        <p:spPr bwMode="auto">
          <a:xfrm>
            <a:off x="5715008" y="3357562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6" name="Прямоугольник 27"/>
          <p:cNvSpPr>
            <a:spLocks noChangeArrowheads="1"/>
          </p:cNvSpPr>
          <p:nvPr/>
        </p:nvSpPr>
        <p:spPr bwMode="auto">
          <a:xfrm>
            <a:off x="5929322" y="3723505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1,15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7" name="Прямоугольник 27"/>
          <p:cNvSpPr>
            <a:spLocks noChangeArrowheads="1"/>
          </p:cNvSpPr>
          <p:nvPr/>
        </p:nvSpPr>
        <p:spPr bwMode="auto">
          <a:xfrm>
            <a:off x="7215206" y="4080695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11,8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7410" name="Picture 2" descr="http://www.perekrestokinfo.ru/media/k2/items/cache/d29f724a45ead59fbed342a9b3ad72f4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07401" y="3214686"/>
            <a:ext cx="793755" cy="785818"/>
          </a:xfrm>
          <a:prstGeom prst="rect">
            <a:avLst/>
          </a:prstGeom>
          <a:noFill/>
        </p:spPr>
      </p:pic>
      <p:sp>
        <p:nvSpPr>
          <p:cNvPr id="179" name="Прямоугольник 178"/>
          <p:cNvSpPr/>
          <p:nvPr/>
        </p:nvSpPr>
        <p:spPr>
          <a:xfrm>
            <a:off x="4643438" y="4643446"/>
            <a:ext cx="4500562" cy="2214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Заголовок 1"/>
          <p:cNvSpPr txBox="1">
            <a:spLocks/>
          </p:cNvSpPr>
          <p:nvPr/>
        </p:nvSpPr>
        <p:spPr>
          <a:xfrm>
            <a:off x="4786314" y="4714884"/>
            <a:ext cx="273021" cy="2934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Прямоугольник 27"/>
          <p:cNvSpPr>
            <a:spLocks noChangeArrowheads="1"/>
          </p:cNvSpPr>
          <p:nvPr/>
        </p:nvSpPr>
        <p:spPr bwMode="auto">
          <a:xfrm>
            <a:off x="5059334" y="4627915"/>
            <a:ext cx="408466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«пилотных» муниципалитетов, внедривших конкурсное распределение объемов допобразования детей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2" name="Заголовок 1"/>
          <p:cNvSpPr txBox="1">
            <a:spLocks/>
          </p:cNvSpPr>
          <p:nvPr/>
        </p:nvSpPr>
        <p:spPr>
          <a:xfrm>
            <a:off x="4916459" y="4714884"/>
            <a:ext cx="142876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Прямоугольник 27"/>
          <p:cNvSpPr>
            <a:spLocks noChangeArrowheads="1"/>
          </p:cNvSpPr>
          <p:nvPr/>
        </p:nvSpPr>
        <p:spPr bwMode="auto">
          <a:xfrm>
            <a:off x="5072066" y="5508844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4" name="Прямоугольник 27"/>
          <p:cNvSpPr>
            <a:spLocks noChangeArrowheads="1"/>
          </p:cNvSpPr>
          <p:nvPr/>
        </p:nvSpPr>
        <p:spPr bwMode="auto">
          <a:xfrm>
            <a:off x="5072066" y="5866034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5" name="Заголовок 1"/>
          <p:cNvSpPr txBox="1">
            <a:spLocks/>
          </p:cNvSpPr>
          <p:nvPr/>
        </p:nvSpPr>
        <p:spPr>
          <a:xfrm>
            <a:off x="5715008" y="5546256"/>
            <a:ext cx="142876" cy="24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Заголовок 1"/>
          <p:cNvSpPr txBox="1">
            <a:spLocks/>
          </p:cNvSpPr>
          <p:nvPr/>
        </p:nvSpPr>
        <p:spPr>
          <a:xfrm>
            <a:off x="5715009" y="5903448"/>
            <a:ext cx="642941" cy="2401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0" name="Прямоугольник 27"/>
          <p:cNvSpPr>
            <a:spLocks noChangeArrowheads="1"/>
          </p:cNvSpPr>
          <p:nvPr/>
        </p:nvSpPr>
        <p:spPr bwMode="auto">
          <a:xfrm>
            <a:off x="6000760" y="5508844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1" name="Прямоугольник 27"/>
          <p:cNvSpPr>
            <a:spLocks noChangeArrowheads="1"/>
          </p:cNvSpPr>
          <p:nvPr/>
        </p:nvSpPr>
        <p:spPr bwMode="auto">
          <a:xfrm>
            <a:off x="6357950" y="5866034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72528" y="65008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6" name="Picture 8" descr="http://o76.pskovedu.ru/download.php/pskovedu/files/PAGES/FILE/a0e6738d-b138-430e-abaf-98ff963a601c/067A9FED28867B3FCBFB369EA633B3B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4470" y="6196239"/>
            <a:ext cx="704818" cy="518909"/>
          </a:xfrm>
          <a:prstGeom prst="rect">
            <a:avLst/>
          </a:prstGeom>
          <a:noFill/>
        </p:spPr>
      </p:pic>
      <p:sp>
        <p:nvSpPr>
          <p:cNvPr id="195" name="Прямоугольник 194"/>
          <p:cNvSpPr/>
          <p:nvPr/>
        </p:nvSpPr>
        <p:spPr>
          <a:xfrm>
            <a:off x="6500826" y="5445641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Разработаны</a:t>
            </a:r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модельные нормативные акты для ОМСУ</a:t>
            </a:r>
          </a:p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блок-схема лицензирования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5357850" y="6212823"/>
            <a:ext cx="3286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Осуществляется сопровождение потенциальных участников конкурсов</a:t>
            </a:r>
          </a:p>
        </p:txBody>
      </p:sp>
      <p:sp>
        <p:nvSpPr>
          <p:cNvPr id="197" name="Прямоугольник 27"/>
          <p:cNvSpPr>
            <a:spLocks noChangeArrowheads="1"/>
          </p:cNvSpPr>
          <p:nvPr/>
        </p:nvSpPr>
        <p:spPr bwMode="auto">
          <a:xfrm>
            <a:off x="-32" y="4857760"/>
            <a:ext cx="4572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Отраслевые проекты по направлениям:</a:t>
            </a:r>
            <a:endParaRPr lang="ru-RU" sz="1400" b="1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9" name="Прямоугольник 27"/>
          <p:cNvSpPr>
            <a:spLocks noChangeArrowheads="1"/>
          </p:cNvSpPr>
          <p:nvPr/>
        </p:nvSpPr>
        <p:spPr bwMode="auto">
          <a:xfrm>
            <a:off x="571472" y="5143512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соцобслуживание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культура (мероприятия, выставки, клуб.форм.)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дополнительное образование детей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организация официальных физкультурных и спортивных мероприятий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услуги лечебной физкультуры на амбулаторном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этапе лечения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0" name="Заголовок 1"/>
          <p:cNvSpPr txBox="1">
            <a:spLocks/>
          </p:cNvSpPr>
          <p:nvPr/>
        </p:nvSpPr>
        <p:spPr>
          <a:xfrm>
            <a:off x="428596" y="5214950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Заголовок 1"/>
          <p:cNvSpPr txBox="1">
            <a:spLocks/>
          </p:cNvSpPr>
          <p:nvPr/>
        </p:nvSpPr>
        <p:spPr>
          <a:xfrm>
            <a:off x="428596" y="5429264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Заголовок 1"/>
          <p:cNvSpPr txBox="1">
            <a:spLocks/>
          </p:cNvSpPr>
          <p:nvPr/>
        </p:nvSpPr>
        <p:spPr>
          <a:xfrm>
            <a:off x="428596" y="5643578"/>
            <a:ext cx="142876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Заголовок 1"/>
          <p:cNvSpPr txBox="1">
            <a:spLocks/>
          </p:cNvSpPr>
          <p:nvPr/>
        </p:nvSpPr>
        <p:spPr>
          <a:xfrm>
            <a:off x="428596" y="5857892"/>
            <a:ext cx="142876" cy="1428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" name="Заголовок 1"/>
          <p:cNvSpPr txBox="1">
            <a:spLocks/>
          </p:cNvSpPr>
          <p:nvPr/>
        </p:nvSpPr>
        <p:spPr>
          <a:xfrm>
            <a:off x="428596" y="6143644"/>
            <a:ext cx="142876" cy="142876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4786314" y="824195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Прямоугольник 27"/>
          <p:cNvSpPr>
            <a:spLocks noChangeArrowheads="1"/>
          </p:cNvSpPr>
          <p:nvPr/>
        </p:nvSpPr>
        <p:spPr bwMode="auto">
          <a:xfrm>
            <a:off x="5072067" y="752757"/>
            <a:ext cx="35004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Объем возмещения затрат негосударственным поставщикам услуг в сфере социального обслуживания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4916459" y="824195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Прямоугольник 27"/>
          <p:cNvSpPr>
            <a:spLocks noChangeArrowheads="1"/>
          </p:cNvSpPr>
          <p:nvPr/>
        </p:nvSpPr>
        <p:spPr bwMode="auto">
          <a:xfrm>
            <a:off x="5072066" y="1819951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" name="Прямоугольник 27"/>
          <p:cNvSpPr>
            <a:spLocks noChangeArrowheads="1"/>
          </p:cNvSpPr>
          <p:nvPr/>
        </p:nvSpPr>
        <p:spPr bwMode="auto">
          <a:xfrm>
            <a:off x="5072066" y="2177141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5715008" y="1857364"/>
            <a:ext cx="142876" cy="214314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5715009" y="2214555"/>
            <a:ext cx="3286147" cy="214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Прямоугольник 27"/>
          <p:cNvSpPr>
            <a:spLocks noChangeArrowheads="1"/>
          </p:cNvSpPr>
          <p:nvPr/>
        </p:nvSpPr>
        <p:spPr bwMode="auto">
          <a:xfrm>
            <a:off x="5857884" y="1785926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0,5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9" name="Прямоугольник 27"/>
          <p:cNvSpPr>
            <a:spLocks noChangeArrowheads="1"/>
          </p:cNvSpPr>
          <p:nvPr/>
        </p:nvSpPr>
        <p:spPr bwMode="auto">
          <a:xfrm>
            <a:off x="7715272" y="1937555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12,4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4" name="Picture 4" descr="http://suzdal.social33.ru/images/img/logo_20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1285860"/>
            <a:ext cx="863467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142844" y="3500438"/>
            <a:ext cx="8858312" cy="7858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285720" y="2071678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Заголовок 1"/>
          <p:cNvSpPr txBox="1">
            <a:spLocks/>
          </p:cNvSpPr>
          <p:nvPr/>
        </p:nvSpPr>
        <p:spPr>
          <a:xfrm>
            <a:off x="285720" y="2714620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285720" y="3929066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285720" y="5188691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2844" y="785794"/>
            <a:ext cx="8858312" cy="857256"/>
          </a:xfrm>
          <a:prstGeom prst="rect">
            <a:avLst/>
          </a:prstGeom>
          <a:gradFill flip="none" rotWithShape="1">
            <a:gsLst>
              <a:gs pos="0">
                <a:srgbClr val="BFD5EF"/>
              </a:gs>
              <a:gs pos="0">
                <a:srgbClr val="A5C4E9"/>
              </a:gs>
              <a:gs pos="68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Заголовок 1"/>
          <p:cNvSpPr txBox="1">
            <a:spLocks/>
          </p:cNvSpPr>
          <p:nvPr/>
        </p:nvSpPr>
        <p:spPr>
          <a:xfrm>
            <a:off x="285720" y="1214422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71414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ПРЕДЛОЖЕНИЯ ПО ОРГАНИЗАЦИИ НА МУНИЦИПАЛЬНОМ УРОВНЕ ПОДДЕРЖКИ ДОСТУПА БИЗНЕСА И НКО К ОКАЗАНИЮ УСЛУГ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000100" y="2714620"/>
            <a:ext cx="7858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Проведение разъяснительной работы 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 руководством и коллективами муниципальных учреждений о происходящих изменениях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00100" y="3929066"/>
            <a:ext cx="78581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Сопровождение потенциальных участников проектов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в т.ч. при подборе помещения, прохождении процедур лицензирования, разработке программ, формировании клиентской базы </a:t>
            </a:r>
            <a:r>
              <a:rPr lang="ru-RU" sz="14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(прикрепление к организации ответственного специалиста, организующего коммуникацию со структурными подразделениями администрации)</a:t>
            </a:r>
            <a:endParaRPr lang="ru-RU" sz="1600" i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0100" y="5143512"/>
            <a:ext cx="7858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Предоставление в аренду (безвозмездное пользование) муниципальных помещений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в т.ч. помещений муниципальных учреждений </a:t>
            </a:r>
            <a:r>
              <a:rPr lang="ru-RU" sz="14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(при наличии такой  потребности у негосударственной организации)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000100" y="114298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Утверждение перечня услуг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которые полностью либо частично могут быть переданы на исполнение негосударственным организациям → закрепление ответственных лиц по отраслям → формирование планов мероприятий по передаче услуг</a:t>
            </a:r>
            <a:endParaRPr lang="ru-RU" sz="1400" i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42844" y="785794"/>
            <a:ext cx="8358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Административные меры</a:t>
            </a:r>
            <a:endParaRPr lang="ru-RU" sz="1600" dirty="0" smtClean="0">
              <a:solidFill>
                <a:srgbClr val="002E8A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42844" y="3500438"/>
            <a:ext cx="8358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Взаимодействие с поставщиками услуг</a:t>
            </a:r>
            <a:endParaRPr lang="ru-RU" sz="1600" dirty="0" smtClean="0">
              <a:solidFill>
                <a:srgbClr val="002E8A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00100" y="2160622"/>
            <a:ext cx="7858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Разработка НПА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предусматривающих конкурсное финансирование услуг </a:t>
            </a:r>
            <a:r>
              <a:rPr lang="ru-RU" sz="14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(совместно с региональными органами власти)</a:t>
            </a:r>
            <a:endParaRPr lang="ru-RU" sz="1600" i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1" name="Picture 4" descr="https://static8.depositphotos.com/1006634/945/v/950/depositphotos_9454036-stock-illustration-office-and-business-icons-blue.jpg"/>
          <p:cNvPicPr>
            <a:picLocks noChangeAspect="1" noChangeArrowheads="1"/>
          </p:cNvPicPr>
          <p:nvPr/>
        </p:nvPicPr>
        <p:blipFill>
          <a:blip r:embed="rId4"/>
          <a:srcRect l="3846" t="38462" r="78846" b="38461"/>
          <a:stretch>
            <a:fillRect/>
          </a:stretch>
        </p:blipFill>
        <p:spPr bwMode="auto">
          <a:xfrm>
            <a:off x="357158" y="1285860"/>
            <a:ext cx="571504" cy="5715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3" name="Picture 4" descr="https://static8.depositphotos.com/1006634/945/v/950/depositphotos_9454036-stock-illustration-office-and-business-icons-blue.jpg"/>
          <p:cNvPicPr>
            <a:picLocks noChangeAspect="1" noChangeArrowheads="1"/>
          </p:cNvPicPr>
          <p:nvPr/>
        </p:nvPicPr>
        <p:blipFill>
          <a:blip r:embed="rId4"/>
          <a:srcRect l="78846" t="5128" r="3846" b="71795"/>
          <a:stretch>
            <a:fillRect/>
          </a:stretch>
        </p:blipFill>
        <p:spPr bwMode="auto">
          <a:xfrm>
            <a:off x="357158" y="2143116"/>
            <a:ext cx="571504" cy="5715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4" name="Picture 4" descr="https://static8.depositphotos.com/1006634/945/v/950/depositphotos_9454036-stock-illustration-office-and-business-icons-blue.jpg"/>
          <p:cNvPicPr>
            <a:picLocks noChangeAspect="1" noChangeArrowheads="1"/>
          </p:cNvPicPr>
          <p:nvPr/>
        </p:nvPicPr>
        <p:blipFill>
          <a:blip r:embed="rId4"/>
          <a:srcRect l="23077" t="38462" r="57692" b="38461"/>
          <a:stretch>
            <a:fillRect/>
          </a:stretch>
        </p:blipFill>
        <p:spPr bwMode="auto">
          <a:xfrm>
            <a:off x="357158" y="2786058"/>
            <a:ext cx="555629" cy="5000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6" name="Picture 2" descr="https://st.depositphotos.com/1006634/2747/v/950/depositphotos_27471765-stock-illustration-business-and-management-icons-blue.jpg"/>
          <p:cNvPicPr>
            <a:picLocks noChangeAspect="1" noChangeArrowheads="1"/>
          </p:cNvPicPr>
          <p:nvPr/>
        </p:nvPicPr>
        <p:blipFill>
          <a:blip r:embed="rId5"/>
          <a:srcRect l="21918" t="76712" r="61644" b="3196"/>
          <a:stretch>
            <a:fillRect/>
          </a:stretch>
        </p:blipFill>
        <p:spPr bwMode="auto">
          <a:xfrm>
            <a:off x="357158" y="4000504"/>
            <a:ext cx="571504" cy="52387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7" name="Picture 8" descr="https://st.depositphotos.com/1016482/2173/v/950/depositphotos_21730023-stock-illustration-business-icons-vector-set.jpg"/>
          <p:cNvPicPr>
            <a:picLocks noChangeAspect="1" noChangeArrowheads="1"/>
          </p:cNvPicPr>
          <p:nvPr/>
        </p:nvPicPr>
        <p:blipFill>
          <a:blip r:embed="rId6" cstate="print"/>
          <a:srcRect l="4762" t="69048" r="69048" b="4762"/>
          <a:stretch>
            <a:fillRect/>
          </a:stretch>
        </p:blipFill>
        <p:spPr bwMode="auto">
          <a:xfrm>
            <a:off x="357158" y="5260129"/>
            <a:ext cx="571504" cy="5715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1" name="Овал 20"/>
          <p:cNvSpPr/>
          <p:nvPr/>
        </p:nvSpPr>
        <p:spPr>
          <a:xfrm>
            <a:off x="8531870" y="6482198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72528" y="644803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000100" y="5955589"/>
            <a:ext cx="814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Проведение отраслевых обучающих мероприятий</a:t>
            </a: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для негосударственного сектора с разъяснением отраслевого законодательства и требований к качеству оказания услуг</a:t>
            </a:r>
            <a:endParaRPr lang="ru-RU" sz="1400" i="1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285720" y="6000768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8" name="Picture 8" descr="https://st.depositphotos.com/1016482/2173/v/950/depositphotos_21730023-stock-illustration-business-icons-vector-set.jpg"/>
          <p:cNvPicPr>
            <a:picLocks noChangeAspect="1" noChangeArrowheads="1"/>
          </p:cNvPicPr>
          <p:nvPr/>
        </p:nvPicPr>
        <p:blipFill>
          <a:blip r:embed="rId6" cstate="print"/>
          <a:srcRect l="38095" t="4762" r="35714" b="69048"/>
          <a:stretch>
            <a:fillRect/>
          </a:stretch>
        </p:blipFill>
        <p:spPr bwMode="auto">
          <a:xfrm>
            <a:off x="357158" y="6072182"/>
            <a:ext cx="571528" cy="571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презентации\2014\Новый рисунок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715198" cy="500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0_KostenkoEP\03_МежведомственныйСовет\Заседание_15.02.2010\флаг.JPG"/>
          <p:cNvPicPr>
            <a:picLocks noChangeAspect="1" noChangeArrowheads="1"/>
          </p:cNvPicPr>
          <p:nvPr/>
        </p:nvPicPr>
        <p:blipFill>
          <a:blip r:embed="rId3"/>
          <a:srcRect r="77727" b="77722"/>
          <a:stretch>
            <a:fillRect/>
          </a:stretch>
        </p:blipFill>
        <p:spPr bwMode="auto">
          <a:xfrm>
            <a:off x="6948488" y="5503863"/>
            <a:ext cx="21955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571625" y="3071813"/>
            <a:ext cx="600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БЛАГОДАРЮ 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75" y="2049463"/>
            <a:ext cx="2428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endParaRPr lang="ru-RU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5286388"/>
            <a:ext cx="4286280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Начальник управления прогнозирования и анализа развития муниципальных образований, социальной сферы и потребительского рынка Министерства экономического развития Мурманской области</a:t>
            </a:r>
          </a:p>
          <a:p>
            <a:pPr>
              <a:spcBef>
                <a:spcPct val="20000"/>
              </a:spcBef>
            </a:pPr>
            <a:endParaRPr lang="ru-RU" sz="500" dirty="0" smtClean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ru-RU" sz="1300" b="1" dirty="0" smtClean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Иванова Наталья Юрьевна</a:t>
            </a:r>
            <a:endParaRPr lang="ru-RU" sz="1300" b="1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1357298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entury Gothic" pitchFamily="34" charset="0"/>
              </a:rPr>
              <a:t>06.02.2018, ЗАТО г. Североморск</a:t>
            </a:r>
            <a:endParaRPr lang="ru-RU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71414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НАПРАВЛЕНИЯ РЕФОРМЫ ЭКОНОМИКИ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БЮДЖЕТНОЙ СФЕРЫ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50335"/>
            <a:ext cx="428628" cy="426791"/>
          </a:xfrm>
          <a:prstGeom prst="rect">
            <a:avLst/>
          </a:prstGeom>
          <a:noFill/>
        </p:spPr>
      </p:pic>
      <p:sp>
        <p:nvSpPr>
          <p:cNvPr id="44" name="Прямоугольник с одним вырезанным углом 43"/>
          <p:cNvSpPr/>
          <p:nvPr/>
        </p:nvSpPr>
        <p:spPr>
          <a:xfrm>
            <a:off x="2071670" y="1300677"/>
            <a:ext cx="3857652" cy="504301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27"/>
          <p:cNvSpPr>
            <a:spLocks noChangeArrowheads="1"/>
          </p:cNvSpPr>
          <p:nvPr/>
        </p:nvSpPr>
        <p:spPr bwMode="auto">
          <a:xfrm>
            <a:off x="857224" y="3456805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35549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утв. заместителем Председателя Правительства РФ О.Ю. </a:t>
            </a:r>
            <a:r>
              <a:rPr lang="ru-RU" sz="1200" i="1" dirty="0" err="1" smtClean="0">
                <a:solidFill>
                  <a:srgbClr val="35549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Голодец</a:t>
            </a:r>
            <a:r>
              <a:rPr lang="ru-RU" sz="1200" i="1" dirty="0" smtClean="0">
                <a:solidFill>
                  <a:srgbClr val="35549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№ 3468п-П44 от 23.05.2016</a:t>
            </a:r>
            <a:endParaRPr lang="ru-RU" sz="1200" i="1" dirty="0">
              <a:solidFill>
                <a:srgbClr val="355493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1928826" y="1090598"/>
            <a:ext cx="3929058" cy="64294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99549"/>
            <a:ext cx="428628" cy="426791"/>
          </a:xfrm>
          <a:prstGeom prst="rect">
            <a:avLst/>
          </a:prstGeom>
          <a:noFill/>
        </p:spPr>
      </p:pic>
      <p:sp>
        <p:nvSpPr>
          <p:cNvPr id="49" name="Прямоугольник 27"/>
          <p:cNvSpPr>
            <a:spLocks noChangeArrowheads="1"/>
          </p:cNvSpPr>
          <p:nvPr/>
        </p:nvSpPr>
        <p:spPr bwMode="auto">
          <a:xfrm>
            <a:off x="1928794" y="1090598"/>
            <a:ext cx="4071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Бюджетное послание Президента России В.В.Путина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Прямоугольник 27"/>
          <p:cNvSpPr>
            <a:spLocks noChangeArrowheads="1"/>
          </p:cNvSpPr>
          <p:nvPr/>
        </p:nvSpPr>
        <p:spPr bwMode="auto">
          <a:xfrm>
            <a:off x="857224" y="4733936"/>
            <a:ext cx="5429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35549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утв. распоряжением Правительства РФ № 1144-р от 08.06.2016</a:t>
            </a:r>
            <a:endParaRPr lang="ru-RU" sz="1200" i="1" dirty="0">
              <a:solidFill>
                <a:srgbClr val="355493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3" name="Загнутый угол 52"/>
          <p:cNvSpPr/>
          <p:nvPr/>
        </p:nvSpPr>
        <p:spPr>
          <a:xfrm>
            <a:off x="6572264" y="2162168"/>
            <a:ext cx="2428892" cy="2496941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72264" y="219379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Комплексный план мероприятий Мурманской области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 обеспечению поэтапного доступа негосударственных организаций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 предоставлению услуг в соц. сфере, финансируемых из бюджетных источников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2" descr="http://gfi.smolinvest.ru/files/306/ezhegodnoe-poslanie-prezi.jpeg"/>
          <p:cNvPicPr>
            <a:picLocks noChangeAspect="1" noChangeArrowheads="1"/>
          </p:cNvPicPr>
          <p:nvPr/>
        </p:nvPicPr>
        <p:blipFill>
          <a:blip r:embed="rId5" cstate="print"/>
          <a:srcRect l="8076" t="5351" r="3077" b="17881"/>
          <a:stretch>
            <a:fillRect/>
          </a:stretch>
        </p:blipFill>
        <p:spPr bwMode="auto">
          <a:xfrm>
            <a:off x="214283" y="947723"/>
            <a:ext cx="1571636" cy="90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Прямоугольник с одним вырезанным углом 55"/>
          <p:cNvSpPr/>
          <p:nvPr/>
        </p:nvSpPr>
        <p:spPr>
          <a:xfrm>
            <a:off x="1000100" y="2809628"/>
            <a:ext cx="4929222" cy="718615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857224" y="2643598"/>
            <a:ext cx="5000660" cy="80897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27"/>
          <p:cNvSpPr>
            <a:spLocks noChangeArrowheads="1"/>
          </p:cNvSpPr>
          <p:nvPr/>
        </p:nvSpPr>
        <p:spPr bwMode="auto">
          <a:xfrm>
            <a:off x="857224" y="2599549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Комплекс мер по обеспечению доступа НКО к бюджетным средствам на предоставление социальных услуг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9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76680"/>
            <a:ext cx="428628" cy="426791"/>
          </a:xfrm>
          <a:prstGeom prst="rect">
            <a:avLst/>
          </a:prstGeom>
          <a:noFill/>
        </p:spPr>
      </p:pic>
      <p:sp>
        <p:nvSpPr>
          <p:cNvPr id="60" name="Прямоугольник с одним вырезанным углом 59"/>
          <p:cNvSpPr/>
          <p:nvPr/>
        </p:nvSpPr>
        <p:spPr>
          <a:xfrm>
            <a:off x="1000100" y="4086759"/>
            <a:ext cx="4929222" cy="718615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с одним вырезанным углом 79"/>
          <p:cNvSpPr/>
          <p:nvPr/>
        </p:nvSpPr>
        <p:spPr>
          <a:xfrm>
            <a:off x="857224" y="3920729"/>
            <a:ext cx="5000660" cy="80897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27"/>
          <p:cNvSpPr>
            <a:spLocks noChangeArrowheads="1"/>
          </p:cNvSpPr>
          <p:nvPr/>
        </p:nvSpPr>
        <p:spPr bwMode="auto">
          <a:xfrm>
            <a:off x="857224" y="3876681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Дорожная карта «Поддержка доступа негосударственных организаций к предоставлению услуг в социальной сфере»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2" name="Прямоугольник 27"/>
          <p:cNvSpPr>
            <a:spLocks noChangeArrowheads="1"/>
          </p:cNvSpPr>
          <p:nvPr/>
        </p:nvSpPr>
        <p:spPr bwMode="auto">
          <a:xfrm>
            <a:off x="857192" y="2305044"/>
            <a:ext cx="5429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утв. распоряжением Правительства РФ </a:t>
            </a:r>
            <a:r>
              <a:rPr lang="ru-RU" sz="11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№ </a:t>
            </a:r>
            <a:r>
              <a:rPr lang="en-US" sz="11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1738</a:t>
            </a:r>
            <a:r>
              <a:rPr lang="ru-RU" sz="1100" i="1" dirty="0" smtClean="0">
                <a:solidFill>
                  <a:srgbClr val="1D477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от 05.09.2015</a:t>
            </a:r>
            <a:endParaRPr lang="ru-RU" sz="1100" i="1" dirty="0">
              <a:solidFill>
                <a:srgbClr val="1D4779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3" name="Прямоугольник с одним вырезанным углом 82"/>
          <p:cNvSpPr/>
          <p:nvPr/>
        </p:nvSpPr>
        <p:spPr>
          <a:xfrm>
            <a:off x="1000068" y="2157932"/>
            <a:ext cx="4929222" cy="209795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с одним вырезанным углом 83"/>
          <p:cNvSpPr/>
          <p:nvPr/>
        </p:nvSpPr>
        <p:spPr>
          <a:xfrm>
            <a:off x="857192" y="1991902"/>
            <a:ext cx="5000660" cy="304388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27"/>
          <p:cNvSpPr>
            <a:spLocks noChangeArrowheads="1"/>
          </p:cNvSpPr>
          <p:nvPr/>
        </p:nvSpPr>
        <p:spPr bwMode="auto">
          <a:xfrm>
            <a:off x="857192" y="1947854"/>
            <a:ext cx="500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Стандарт развития конкуренции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rot="16200000" flipH="1">
            <a:off x="5715008" y="2305044"/>
            <a:ext cx="857256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929322" y="3090862"/>
            <a:ext cx="50006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rot="5400000" flipH="1" flipV="1">
            <a:off x="5577688" y="3513934"/>
            <a:ext cx="1131896" cy="5715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6072198" y="4805374"/>
            <a:ext cx="3000364" cy="1766898"/>
          </a:xfrm>
          <a:prstGeom prst="rect">
            <a:avLst/>
          </a:prstGeom>
          <a:solidFill>
            <a:srgbClr val="D3EAF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 проект Федерального закона «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государственном (муниципальном) социальном заказе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оказание государственных (муниципальных) услуг в социальной сфере»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" name="Picture 4" descr="http://omaiorova.ru/wp-content/uploads/2010/02/vz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715016"/>
            <a:ext cx="451979" cy="709608"/>
          </a:xfrm>
          <a:prstGeom prst="rect">
            <a:avLst/>
          </a:prstGeom>
          <a:noFill/>
        </p:spPr>
      </p:pic>
      <p:sp>
        <p:nvSpPr>
          <p:cNvPr id="91" name="Заголовок 1"/>
          <p:cNvSpPr txBox="1">
            <a:spLocks/>
          </p:cNvSpPr>
          <p:nvPr/>
        </p:nvSpPr>
        <p:spPr bwMode="auto">
          <a:xfrm>
            <a:off x="71406" y="5234002"/>
            <a:ext cx="1285884" cy="357190"/>
          </a:xfrm>
          <a:prstGeom prst="rect">
            <a:avLst/>
          </a:prstGeom>
          <a:solidFill>
            <a:srgbClr val="D3EAF1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27"/>
          <p:cNvSpPr>
            <a:spLocks noChangeArrowheads="1"/>
          </p:cNvSpPr>
          <p:nvPr/>
        </p:nvSpPr>
        <p:spPr bwMode="auto">
          <a:xfrm>
            <a:off x="1928794" y="5162564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адаптировать учреждения к работе в конкурентных условиях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5" name="Прямоугольник 27"/>
          <p:cNvSpPr>
            <a:spLocks noChangeArrowheads="1"/>
          </p:cNvSpPr>
          <p:nvPr/>
        </p:nvSpPr>
        <p:spPr bwMode="auto">
          <a:xfrm>
            <a:off x="571472" y="5805506"/>
            <a:ext cx="5429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подготовить предпринимательское сообщество и НКО к частичному замещению государственных и муниципальных услуг</a:t>
            </a:r>
            <a:endParaRPr lang="ru-RU" sz="16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6572264" y="3948118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35549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утв. распоряжением Правительства МО </a:t>
            </a:r>
          </a:p>
          <a:p>
            <a:r>
              <a:rPr lang="ru-RU" sz="1200" i="1" dirty="0" smtClean="0">
                <a:solidFill>
                  <a:srgbClr val="355493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№ 217-РП от 02.08.2016 </a:t>
            </a:r>
            <a:endParaRPr lang="ru-RU" sz="1200" i="1" dirty="0">
              <a:solidFill>
                <a:srgbClr val="355493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Загнутый угол 96"/>
          <p:cNvSpPr/>
          <p:nvPr/>
        </p:nvSpPr>
        <p:spPr>
          <a:xfrm>
            <a:off x="6572264" y="1019160"/>
            <a:ext cx="2500330" cy="1000132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rot="16200000" flipH="1">
            <a:off x="5500694" y="1947854"/>
            <a:ext cx="1357322" cy="5000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трелка вправо 100"/>
          <p:cNvSpPr/>
          <p:nvPr/>
        </p:nvSpPr>
        <p:spPr>
          <a:xfrm rot="19845630">
            <a:off x="5935261" y="1668040"/>
            <a:ext cx="428628" cy="428628"/>
          </a:xfrm>
          <a:prstGeom prst="rightArrow">
            <a:avLst/>
          </a:prstGeom>
          <a:solidFill>
            <a:srgbClr val="D3EAF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6576557" y="1003629"/>
            <a:ext cx="2496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 мероприятий («дорожная карта»)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содействию развитию конкуренции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Мурманской области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период до 2019 года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1643042" y="5278655"/>
            <a:ext cx="214314" cy="22204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Заголовок 1"/>
          <p:cNvSpPr txBox="1">
            <a:spLocks/>
          </p:cNvSpPr>
          <p:nvPr/>
        </p:nvSpPr>
        <p:spPr>
          <a:xfrm>
            <a:off x="1714480" y="5286388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>
          <a:xfrm>
            <a:off x="285720" y="5929330"/>
            <a:ext cx="214314" cy="22204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Заголовок 1"/>
          <p:cNvSpPr txBox="1">
            <a:spLocks/>
          </p:cNvSpPr>
          <p:nvPr/>
        </p:nvSpPr>
        <p:spPr>
          <a:xfrm>
            <a:off x="357158" y="5937063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4643438" y="714356"/>
            <a:ext cx="4500562" cy="19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0" y="2643182"/>
            <a:ext cx="4643438" cy="2071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68025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ОТДЕЛЬНЫЕ РЕЗУЛЬТАТЫ ПРОЕКТОВ ПО ОБЕСПЕЧЕНИЮ ДОСТУПА БИЗНЕСА И НКО К ОКАЗАНИЮ УСЛУГ В МУРМАНСКОЙ ОБЛАСТИ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14282" y="857232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487302" y="785794"/>
            <a:ext cx="3513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негосударственных организаций в реестре поставщиков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344427" y="857232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Прямоугольник 27"/>
          <p:cNvSpPr>
            <a:spLocks noChangeArrowheads="1"/>
          </p:cNvSpPr>
          <p:nvPr/>
        </p:nvSpPr>
        <p:spPr bwMode="auto">
          <a:xfrm>
            <a:off x="500034" y="1643050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1" name="Прямоугольник 27"/>
          <p:cNvSpPr>
            <a:spLocks noChangeArrowheads="1"/>
          </p:cNvSpPr>
          <p:nvPr/>
        </p:nvSpPr>
        <p:spPr bwMode="auto">
          <a:xfrm>
            <a:off x="500034" y="2000240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1142976" y="1680462"/>
            <a:ext cx="785818" cy="248339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1142977" y="2037654"/>
            <a:ext cx="1500197" cy="214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Прямоугольник 27"/>
          <p:cNvSpPr>
            <a:spLocks noChangeArrowheads="1"/>
          </p:cNvSpPr>
          <p:nvPr/>
        </p:nvSpPr>
        <p:spPr bwMode="auto">
          <a:xfrm>
            <a:off x="500034" y="1319885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2015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7" name="Заголовок 1"/>
          <p:cNvSpPr txBox="1">
            <a:spLocks/>
          </p:cNvSpPr>
          <p:nvPr/>
        </p:nvSpPr>
        <p:spPr>
          <a:xfrm>
            <a:off x="1142976" y="1357298"/>
            <a:ext cx="357190" cy="214314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Прямоугольник 27"/>
          <p:cNvSpPr>
            <a:spLocks noChangeArrowheads="1"/>
          </p:cNvSpPr>
          <p:nvPr/>
        </p:nvSpPr>
        <p:spPr bwMode="auto">
          <a:xfrm>
            <a:off x="1500166" y="1285860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 (11 %)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4" name="Прямоугольник 27"/>
          <p:cNvSpPr>
            <a:spLocks noChangeArrowheads="1"/>
          </p:cNvSpPr>
          <p:nvPr/>
        </p:nvSpPr>
        <p:spPr bwMode="auto">
          <a:xfrm>
            <a:off x="1928794" y="1651803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8 (25 %)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5" name="Прямоугольник 27"/>
          <p:cNvSpPr>
            <a:spLocks noChangeArrowheads="1"/>
          </p:cNvSpPr>
          <p:nvPr/>
        </p:nvSpPr>
        <p:spPr bwMode="auto">
          <a:xfrm>
            <a:off x="2633650" y="2008993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14 (37 %)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00034" y="2252955"/>
            <a:ext cx="3500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 стационарной (1), полустационарной форме (5) и на дому (9)</a:t>
            </a:r>
            <a:endParaRPr lang="ru-RU" sz="1100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Заголовок 1"/>
          <p:cNvSpPr txBox="1">
            <a:spLocks/>
          </p:cNvSpPr>
          <p:nvPr/>
        </p:nvSpPr>
        <p:spPr>
          <a:xfrm>
            <a:off x="142844" y="2848775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Заголовок 1"/>
          <p:cNvSpPr txBox="1">
            <a:spLocks/>
          </p:cNvSpPr>
          <p:nvPr/>
        </p:nvSpPr>
        <p:spPr>
          <a:xfrm>
            <a:off x="272989" y="2848775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9" name="Прямоугольник 27"/>
          <p:cNvSpPr>
            <a:spLocks noChangeArrowheads="1"/>
          </p:cNvSpPr>
          <p:nvPr/>
        </p:nvSpPr>
        <p:spPr bwMode="auto">
          <a:xfrm>
            <a:off x="428596" y="2786058"/>
            <a:ext cx="414340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услуг (работ, мероприятий) в сфере культуры, финансирование которых осуществляется на конкурсной основе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0" name="Прямоугольник 27"/>
          <p:cNvSpPr>
            <a:spLocks noChangeArrowheads="1"/>
          </p:cNvSpPr>
          <p:nvPr/>
        </p:nvSpPr>
        <p:spPr bwMode="auto">
          <a:xfrm>
            <a:off x="428596" y="3878523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1" name="Прямоугольник 27"/>
          <p:cNvSpPr>
            <a:spLocks noChangeArrowheads="1"/>
          </p:cNvSpPr>
          <p:nvPr/>
        </p:nvSpPr>
        <p:spPr bwMode="auto">
          <a:xfrm>
            <a:off x="428596" y="4235713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1071538" y="3915936"/>
            <a:ext cx="357190" cy="227444"/>
          </a:xfrm>
          <a:prstGeom prst="rect">
            <a:avLst/>
          </a:prstGeom>
          <a:solidFill>
            <a:srgbClr val="B29E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1071539" y="4273127"/>
            <a:ext cx="1285883" cy="227443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Прямоугольник 27"/>
          <p:cNvSpPr>
            <a:spLocks noChangeArrowheads="1"/>
          </p:cNvSpPr>
          <p:nvPr/>
        </p:nvSpPr>
        <p:spPr bwMode="auto">
          <a:xfrm>
            <a:off x="428596" y="3555358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1071538" y="3592771"/>
            <a:ext cx="45719" cy="193419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6" name="Прямоугольник 27"/>
          <p:cNvSpPr>
            <a:spLocks noChangeArrowheads="1"/>
          </p:cNvSpPr>
          <p:nvPr/>
        </p:nvSpPr>
        <p:spPr bwMode="auto">
          <a:xfrm>
            <a:off x="1071538" y="3521333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7" name="Прямоугольник 27"/>
          <p:cNvSpPr>
            <a:spLocks noChangeArrowheads="1"/>
          </p:cNvSpPr>
          <p:nvPr/>
        </p:nvSpPr>
        <p:spPr bwMode="auto">
          <a:xfrm>
            <a:off x="1428728" y="3887276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7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8" name="Прямоугольник 27"/>
          <p:cNvSpPr>
            <a:spLocks noChangeArrowheads="1"/>
          </p:cNvSpPr>
          <p:nvPr/>
        </p:nvSpPr>
        <p:spPr bwMode="auto">
          <a:xfrm>
            <a:off x="2357422" y="4244466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27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643042" y="3714752"/>
            <a:ext cx="3500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выездная выставка и 6 официальных культурных мероприятия</a:t>
            </a:r>
            <a:endParaRPr lang="ru-RU" sz="1100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41399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8 выставок, 2 фестиваля, 14 мероприятия, организация 10 клубных формирований, 3 творческих проекта</a:t>
            </a:r>
            <a:endParaRPr lang="ru-RU" sz="900" i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Заголовок 1"/>
          <p:cNvSpPr txBox="1">
            <a:spLocks/>
          </p:cNvSpPr>
          <p:nvPr/>
        </p:nvSpPr>
        <p:spPr>
          <a:xfrm>
            <a:off x="4786314" y="2857496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7" name="Заголовок 1"/>
          <p:cNvSpPr txBox="1">
            <a:spLocks/>
          </p:cNvSpPr>
          <p:nvPr/>
        </p:nvSpPr>
        <p:spPr>
          <a:xfrm>
            <a:off x="4916459" y="2857496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8" name="Прямоугольник 27"/>
          <p:cNvSpPr>
            <a:spLocks noChangeArrowheads="1"/>
          </p:cNvSpPr>
          <p:nvPr/>
        </p:nvSpPr>
        <p:spPr bwMode="auto">
          <a:xfrm>
            <a:off x="5072066" y="2786058"/>
            <a:ext cx="3857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Объем конкурсного финансирования услуг в сфере культуры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9" name="Прямоугольник 27"/>
          <p:cNvSpPr>
            <a:spLocks noChangeArrowheads="1"/>
          </p:cNvSpPr>
          <p:nvPr/>
        </p:nvSpPr>
        <p:spPr bwMode="auto">
          <a:xfrm>
            <a:off x="5072066" y="3714752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0" name="Прямоугольник 27"/>
          <p:cNvSpPr>
            <a:spLocks noChangeArrowheads="1"/>
          </p:cNvSpPr>
          <p:nvPr/>
        </p:nvSpPr>
        <p:spPr bwMode="auto">
          <a:xfrm>
            <a:off x="5072066" y="4071942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1" name="Заголовок 1"/>
          <p:cNvSpPr txBox="1">
            <a:spLocks/>
          </p:cNvSpPr>
          <p:nvPr/>
        </p:nvSpPr>
        <p:spPr>
          <a:xfrm>
            <a:off x="5715008" y="3752164"/>
            <a:ext cx="214314" cy="248339"/>
          </a:xfrm>
          <a:prstGeom prst="rect">
            <a:avLst/>
          </a:prstGeom>
          <a:solidFill>
            <a:srgbClr val="B29E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2" name="Заголовок 1"/>
          <p:cNvSpPr txBox="1">
            <a:spLocks/>
          </p:cNvSpPr>
          <p:nvPr/>
        </p:nvSpPr>
        <p:spPr>
          <a:xfrm>
            <a:off x="5715009" y="4109356"/>
            <a:ext cx="1500197" cy="248338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" name="Прямоугольник 27"/>
          <p:cNvSpPr>
            <a:spLocks noChangeArrowheads="1"/>
          </p:cNvSpPr>
          <p:nvPr/>
        </p:nvSpPr>
        <p:spPr bwMode="auto">
          <a:xfrm>
            <a:off x="5072066" y="3391587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4" name="Заголовок 1"/>
          <p:cNvSpPr txBox="1">
            <a:spLocks/>
          </p:cNvSpPr>
          <p:nvPr/>
        </p:nvSpPr>
        <p:spPr>
          <a:xfrm>
            <a:off x="5715008" y="3429000"/>
            <a:ext cx="45719" cy="193419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5" name="Прямоугольник 27"/>
          <p:cNvSpPr>
            <a:spLocks noChangeArrowheads="1"/>
          </p:cNvSpPr>
          <p:nvPr/>
        </p:nvSpPr>
        <p:spPr bwMode="auto">
          <a:xfrm>
            <a:off x="5715008" y="3357562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6" name="Прямоугольник 27"/>
          <p:cNvSpPr>
            <a:spLocks noChangeArrowheads="1"/>
          </p:cNvSpPr>
          <p:nvPr/>
        </p:nvSpPr>
        <p:spPr bwMode="auto">
          <a:xfrm>
            <a:off x="5929322" y="3723505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1,15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7" name="Прямоугольник 27"/>
          <p:cNvSpPr>
            <a:spLocks noChangeArrowheads="1"/>
          </p:cNvSpPr>
          <p:nvPr/>
        </p:nvSpPr>
        <p:spPr bwMode="auto">
          <a:xfrm>
            <a:off x="7215206" y="4080695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11,8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7410" name="Picture 2" descr="http://www.perekrestokinfo.ru/media/k2/items/cache/d29f724a45ead59fbed342a9b3ad72f4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07401" y="3214686"/>
            <a:ext cx="793755" cy="785818"/>
          </a:xfrm>
          <a:prstGeom prst="rect">
            <a:avLst/>
          </a:prstGeom>
          <a:noFill/>
        </p:spPr>
      </p:pic>
      <p:sp>
        <p:nvSpPr>
          <p:cNvPr id="179" name="Прямоугольник 178"/>
          <p:cNvSpPr/>
          <p:nvPr/>
        </p:nvSpPr>
        <p:spPr>
          <a:xfrm>
            <a:off x="4643438" y="4643446"/>
            <a:ext cx="4500562" cy="2214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Заголовок 1"/>
          <p:cNvSpPr txBox="1">
            <a:spLocks/>
          </p:cNvSpPr>
          <p:nvPr/>
        </p:nvSpPr>
        <p:spPr>
          <a:xfrm>
            <a:off x="4786314" y="4714884"/>
            <a:ext cx="273021" cy="2934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Прямоугольник 27"/>
          <p:cNvSpPr>
            <a:spLocks noChangeArrowheads="1"/>
          </p:cNvSpPr>
          <p:nvPr/>
        </p:nvSpPr>
        <p:spPr bwMode="auto">
          <a:xfrm>
            <a:off x="5059334" y="4627915"/>
            <a:ext cx="408466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«пилотных» муниципалитетов, внедривших конкурсное распределение объемов допобразования детей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2" name="Заголовок 1"/>
          <p:cNvSpPr txBox="1">
            <a:spLocks/>
          </p:cNvSpPr>
          <p:nvPr/>
        </p:nvSpPr>
        <p:spPr>
          <a:xfrm>
            <a:off x="4916459" y="4714884"/>
            <a:ext cx="142876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Прямоугольник 27"/>
          <p:cNvSpPr>
            <a:spLocks noChangeArrowheads="1"/>
          </p:cNvSpPr>
          <p:nvPr/>
        </p:nvSpPr>
        <p:spPr bwMode="auto">
          <a:xfrm>
            <a:off x="5072066" y="5508844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4" name="Прямоугольник 27"/>
          <p:cNvSpPr>
            <a:spLocks noChangeArrowheads="1"/>
          </p:cNvSpPr>
          <p:nvPr/>
        </p:nvSpPr>
        <p:spPr bwMode="auto">
          <a:xfrm>
            <a:off x="5072066" y="5866034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5" name="Заголовок 1"/>
          <p:cNvSpPr txBox="1">
            <a:spLocks/>
          </p:cNvSpPr>
          <p:nvPr/>
        </p:nvSpPr>
        <p:spPr>
          <a:xfrm>
            <a:off x="5715008" y="5546256"/>
            <a:ext cx="142876" cy="2401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Заголовок 1"/>
          <p:cNvSpPr txBox="1">
            <a:spLocks/>
          </p:cNvSpPr>
          <p:nvPr/>
        </p:nvSpPr>
        <p:spPr>
          <a:xfrm>
            <a:off x="5715009" y="5903448"/>
            <a:ext cx="642941" cy="2401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0" name="Прямоугольник 27"/>
          <p:cNvSpPr>
            <a:spLocks noChangeArrowheads="1"/>
          </p:cNvSpPr>
          <p:nvPr/>
        </p:nvSpPr>
        <p:spPr bwMode="auto">
          <a:xfrm>
            <a:off x="6000760" y="5508844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1" name="Прямоугольник 27"/>
          <p:cNvSpPr>
            <a:spLocks noChangeArrowheads="1"/>
          </p:cNvSpPr>
          <p:nvPr/>
        </p:nvSpPr>
        <p:spPr bwMode="auto">
          <a:xfrm>
            <a:off x="6357950" y="5866034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6" name="Picture 8" descr="http://o76.pskovedu.ru/download.php/pskovedu/files/PAGES/FILE/a0e6738d-b138-430e-abaf-98ff963a601c/067A9FED28867B3FCBFB369EA633B3B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4470" y="6196239"/>
            <a:ext cx="704818" cy="518909"/>
          </a:xfrm>
          <a:prstGeom prst="rect">
            <a:avLst/>
          </a:prstGeom>
          <a:noFill/>
        </p:spPr>
      </p:pic>
      <p:sp>
        <p:nvSpPr>
          <p:cNvPr id="195" name="Прямоугольник 194"/>
          <p:cNvSpPr/>
          <p:nvPr/>
        </p:nvSpPr>
        <p:spPr>
          <a:xfrm>
            <a:off x="6500826" y="5445641"/>
            <a:ext cx="22145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u="sng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Разработаны</a:t>
            </a:r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модельные нормативные акты для ОМСУ</a:t>
            </a:r>
          </a:p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блок-схема лицензирования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5357850" y="6212823"/>
            <a:ext cx="32861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Осуществляется сопровождение потенциальных участников конкурсов</a:t>
            </a:r>
          </a:p>
        </p:txBody>
      </p:sp>
      <p:sp>
        <p:nvSpPr>
          <p:cNvPr id="197" name="Прямоугольник 27"/>
          <p:cNvSpPr>
            <a:spLocks noChangeArrowheads="1"/>
          </p:cNvSpPr>
          <p:nvPr/>
        </p:nvSpPr>
        <p:spPr bwMode="auto">
          <a:xfrm>
            <a:off x="-32" y="4857760"/>
            <a:ext cx="4572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Отраслевые проекты по направлениям:</a:t>
            </a:r>
            <a:endParaRPr lang="ru-RU" sz="1400" b="1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9" name="Прямоугольник 27"/>
          <p:cNvSpPr>
            <a:spLocks noChangeArrowheads="1"/>
          </p:cNvSpPr>
          <p:nvPr/>
        </p:nvSpPr>
        <p:spPr bwMode="auto">
          <a:xfrm>
            <a:off x="571472" y="5143512"/>
            <a:ext cx="400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соцобслуживание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культура (мероприятия, выставки, клуб.форм.)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дополнительное образование детей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организация официальных физкультурных и спортивных мероприятий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услуги лечебной физкультуры на амбулаторном</a:t>
            </a:r>
          </a:p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этапе лечения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0" name="Заголовок 1"/>
          <p:cNvSpPr txBox="1">
            <a:spLocks/>
          </p:cNvSpPr>
          <p:nvPr/>
        </p:nvSpPr>
        <p:spPr>
          <a:xfrm>
            <a:off x="428596" y="5214950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Заголовок 1"/>
          <p:cNvSpPr txBox="1">
            <a:spLocks/>
          </p:cNvSpPr>
          <p:nvPr/>
        </p:nvSpPr>
        <p:spPr>
          <a:xfrm>
            <a:off x="428596" y="5429264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Заголовок 1"/>
          <p:cNvSpPr txBox="1">
            <a:spLocks/>
          </p:cNvSpPr>
          <p:nvPr/>
        </p:nvSpPr>
        <p:spPr>
          <a:xfrm>
            <a:off x="428596" y="5643578"/>
            <a:ext cx="142876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Заголовок 1"/>
          <p:cNvSpPr txBox="1">
            <a:spLocks/>
          </p:cNvSpPr>
          <p:nvPr/>
        </p:nvSpPr>
        <p:spPr>
          <a:xfrm>
            <a:off x="428596" y="5857892"/>
            <a:ext cx="142876" cy="1428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" name="Заголовок 1"/>
          <p:cNvSpPr txBox="1">
            <a:spLocks/>
          </p:cNvSpPr>
          <p:nvPr/>
        </p:nvSpPr>
        <p:spPr>
          <a:xfrm>
            <a:off x="428596" y="6143644"/>
            <a:ext cx="142876" cy="142876"/>
          </a:xfrm>
          <a:prstGeom prst="rect">
            <a:avLst/>
          </a:prstGeom>
          <a:solidFill>
            <a:srgbClr val="FF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4786314" y="824195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Прямоугольник 27"/>
          <p:cNvSpPr>
            <a:spLocks noChangeArrowheads="1"/>
          </p:cNvSpPr>
          <p:nvPr/>
        </p:nvSpPr>
        <p:spPr bwMode="auto">
          <a:xfrm>
            <a:off x="5072067" y="752757"/>
            <a:ext cx="35004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Объем возмещения затрат негосударственным поставщикам услуг в сфере социального обслуживания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4916459" y="824195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Прямоугольник 27"/>
          <p:cNvSpPr>
            <a:spLocks noChangeArrowheads="1"/>
          </p:cNvSpPr>
          <p:nvPr/>
        </p:nvSpPr>
        <p:spPr bwMode="auto">
          <a:xfrm>
            <a:off x="5072066" y="1819951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" name="Прямоугольник 27"/>
          <p:cNvSpPr>
            <a:spLocks noChangeArrowheads="1"/>
          </p:cNvSpPr>
          <p:nvPr/>
        </p:nvSpPr>
        <p:spPr bwMode="auto">
          <a:xfrm>
            <a:off x="5072066" y="2177141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5715008" y="1857364"/>
            <a:ext cx="142876" cy="214314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5715009" y="2214555"/>
            <a:ext cx="3286147" cy="214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Прямоугольник 27"/>
          <p:cNvSpPr>
            <a:spLocks noChangeArrowheads="1"/>
          </p:cNvSpPr>
          <p:nvPr/>
        </p:nvSpPr>
        <p:spPr bwMode="auto">
          <a:xfrm>
            <a:off x="5857884" y="1785926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0,5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9" name="Прямоугольник 27"/>
          <p:cNvSpPr>
            <a:spLocks noChangeArrowheads="1"/>
          </p:cNvSpPr>
          <p:nvPr/>
        </p:nvSpPr>
        <p:spPr bwMode="auto">
          <a:xfrm>
            <a:off x="7715272" y="1937555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12,4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4" name="Picture 4" descr="http://suzdal.social33.ru/images/img/logo_201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1285860"/>
            <a:ext cx="863467" cy="714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rot="5400000">
            <a:off x="1576382" y="-719150"/>
            <a:ext cx="785817" cy="3938582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5400000" flipV="1">
            <a:off x="6072182" y="-1428766"/>
            <a:ext cx="785817" cy="535781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71414"/>
            <a:ext cx="81439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ПРОЕКТ ФЕДЕРАЛЬНОГО ЗАКОНА «О ГОСУДАРСТВЕННОМ (МУНИЦИПАЛЬНОМ)  СОЦИАЛЬНОМ ЗАКАЗЕ НА ОКАЗАНИЕ УСЛУГ В СОЦИАЛЬНОЙ СФЕРЕ»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27"/>
          <p:cNvSpPr>
            <a:spLocks noChangeArrowheads="1"/>
          </p:cNvSpPr>
          <p:nvPr/>
        </p:nvSpPr>
        <p:spPr bwMode="auto">
          <a:xfrm>
            <a:off x="71438" y="857232"/>
            <a:ext cx="2500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Проходит публичные слушания в Государственной Думе РФ</a:t>
            </a:r>
          </a:p>
        </p:txBody>
      </p:sp>
      <p:sp>
        <p:nvSpPr>
          <p:cNvPr id="33" name="Прямоугольник 27"/>
          <p:cNvSpPr>
            <a:spLocks noChangeArrowheads="1"/>
          </p:cNvSpPr>
          <p:nvPr/>
        </p:nvSpPr>
        <p:spPr bwMode="auto">
          <a:xfrm>
            <a:off x="2714676" y="857232"/>
            <a:ext cx="42147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Исключены показатели по доле услуг, финансируемых с использованием механизмов государственного (муниципального) заказа</a:t>
            </a:r>
            <a:endParaRPr lang="ru-RU" sz="1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7" name="Прямоугольник 27"/>
          <p:cNvSpPr>
            <a:spLocks noChangeArrowheads="1"/>
          </p:cNvSpPr>
          <p:nvPr/>
        </p:nvSpPr>
        <p:spPr bwMode="auto">
          <a:xfrm>
            <a:off x="7215206" y="857232"/>
            <a:ext cx="1714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Вступает в силу с 1 января </a:t>
            </a:r>
          </a:p>
          <a:p>
            <a:pPr algn="ctr"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2019 года</a:t>
            </a:r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785797" y="1071559"/>
            <a:ext cx="3643335" cy="5214945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  <a:alpha val="6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2214551"/>
            <a:ext cx="842968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выявленный в процессе реформы недостаток мотивации бюджетных и автономных учреждений к повышению качества услуг, органов власти и местного самоуправления – к открытию для негосударственных организаций доступа к оказанию государственных (муниципальных) социальных услуг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правовая неопределенность возможности участия в отношениях, связанных с оказанием государственных (муниципальных) услуг, лиц, не являющихся государственными (муниципальными) учреждениями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правовая неопределенность возможности государственных (муниципальных) учреждений претендовать на распределяемые гранты и субсидии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разрозненность данных об общем объеме государственного заказа на услуги независимо от формы финансового обеспечения, что не позволяет некоммерческому сектору планировать устойчивое развитие во взаимодействии с государством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32" y="1875997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Основания для разработки законопроекта:</a:t>
            </a:r>
          </a:p>
        </p:txBody>
      </p:sp>
      <p:pic>
        <p:nvPicPr>
          <p:cNvPr id="50" name="Picture 2" descr="http://solnychko.68edu.ru/wp-content/uploads/2014/09/%D0%93%D0%90%D0%9B%D0%9E%D0%A7%D0%9A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285989"/>
            <a:ext cx="357189" cy="364036"/>
          </a:xfrm>
          <a:prstGeom prst="rect">
            <a:avLst/>
          </a:prstGeom>
          <a:noFill/>
        </p:spPr>
      </p:pic>
      <p:pic>
        <p:nvPicPr>
          <p:cNvPr id="51" name="Picture 2" descr="http://solnychko.68edu.ru/wp-content/uploads/2014/09/%D0%93%D0%90%D0%9B%D0%9E%D0%A7%D0%9A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86123"/>
            <a:ext cx="357189" cy="364036"/>
          </a:xfrm>
          <a:prstGeom prst="rect">
            <a:avLst/>
          </a:prstGeom>
          <a:noFill/>
        </p:spPr>
      </p:pic>
      <p:pic>
        <p:nvPicPr>
          <p:cNvPr id="61" name="Picture 2" descr="http://solnychko.68edu.ru/wp-content/uploads/2014/09/%D0%93%D0%90%D0%9B%D0%9E%D0%A7%D0%9A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71941"/>
            <a:ext cx="357189" cy="364036"/>
          </a:xfrm>
          <a:prstGeom prst="rect">
            <a:avLst/>
          </a:prstGeom>
          <a:noFill/>
        </p:spPr>
      </p:pic>
      <p:pic>
        <p:nvPicPr>
          <p:cNvPr id="62" name="Picture 2" descr="http://solnychko.68edu.ru/wp-content/uploads/2014/09/%D0%93%D0%90%D0%9B%D0%9E%D0%A7%D0%9A%D0%9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08035"/>
            <a:ext cx="357189" cy="364036"/>
          </a:xfrm>
          <a:prstGeom prst="rect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142876" y="5643577"/>
            <a:ext cx="9001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E8A"/>
                </a:solidFill>
                <a:latin typeface="Arial" pitchFamily="34" charset="0"/>
                <a:cs typeface="Arial" pitchFamily="34" charset="0"/>
              </a:rPr>
              <a:t>Государственный (муниципальный) социальный заказ – документ, устанавливающий: </a:t>
            </a:r>
            <a:endParaRPr lang="ru-RU" sz="1600" b="1" dirty="0">
              <a:solidFill>
                <a:srgbClr val="002E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929322" y="5955588"/>
            <a:ext cx="292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способ определения исполнителя (конкурентный /неконкурентный)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7190" y="5929329"/>
            <a:ext cx="335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основные показатели объема и качества или объема оказания услуг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00496" y="6058934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категории потребителей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214282" y="6072205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3857620" y="6143643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5786446" y="6072205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0" y="5643577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https://st.depositphotos.com/1006634/2747/v/950/depositphotos_27471765-stock-illustration-business-and-management-icons-blue.jpg"/>
          <p:cNvPicPr>
            <a:picLocks noChangeAspect="1" noChangeArrowheads="1"/>
          </p:cNvPicPr>
          <p:nvPr/>
        </p:nvPicPr>
        <p:blipFill>
          <a:blip r:embed="rId5"/>
          <a:srcRect t="38113" r="79635" b="34490"/>
          <a:stretch>
            <a:fillRect/>
          </a:stretch>
        </p:blipFill>
        <p:spPr bwMode="auto">
          <a:xfrm>
            <a:off x="8081952" y="2857495"/>
            <a:ext cx="1062048" cy="10715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8531870" y="6553636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643966" y="651947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420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438" y="71414"/>
            <a:ext cx="814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СОПОСТАВЛЕНИЕ ЗАКОНОПРОЕКТА С КОНКУРСНЫМИ ПРОЦЕДУРАМИ, ПРЕДУСМОТРЕННЫМИ  ФЕДЕРАЛЬНЫМ ЗАКОНОМ № 44-ФЗ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42844" y="857232"/>
          <a:ext cx="8858312" cy="570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714512"/>
                <a:gridCol w="392909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для сравнения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Федеральный закон </a:t>
                      </a:r>
                    </a:p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 44-ФЗ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Законопроект о государственном (муниципальном) социальном заказе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Возможность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заключения контрактов в пользу третьих лиц – потребителей государственных (муниципальных) услуг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предусмотрена</a:t>
                      </a:r>
                      <a:endParaRPr lang="ru-RU" sz="1150" b="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предусмотрена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Возможность субъектов и муниципальных образований вводить собственные нормы, регламентирующие процедуры отбора поставщика (исполнителя), заключения и исполнения контрактов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предусмотрена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предусмотрена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Объем финансового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обеспечения, распределяемый на конкурсной основе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отбор исполнителей услуг должен осуществляться в отношении всего объема финансового обеспечения, предусмотренного на закупку товаров, работ, услуг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бюджетные ассигнования, предусмотренные на  финансовое обеспечение оказания государственных (муниципальных) услуг, распределяются на конкурсной основе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только </a:t>
                      </a: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той части, которая соответствует сложившемуся предложению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 учетом необходимости сохранения определенного количества действующих бюджетных и автономных учреждений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 целях обеспечения стабильности процесса оказания государственных услуг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Распределение объема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услуг в контракте между различными исполнителями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заключение контракта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на весь объем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распределение объема оказания услуги между подавшими предложения участниками 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(по аналогии с распределением КЦП  в сфере ВПО И СПО)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Процедурные новации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150" b="0" i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многовариантность</a:t>
                      </a: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порядка оценки поданных предложений (критерии оценки зависят от конкретной услуги)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15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аукционов одновременно по нескольким критериям  и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50" b="0" i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многолотовых</a:t>
                      </a:r>
                      <a:r>
                        <a:rPr lang="ru-RU" sz="1150" b="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торгов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51" name="Picture 2" descr="https://st.depositphotos.com/1006634/2747/v/950/depositphotos_27471765-stock-illustration-business-and-management-icons-blue.jpg"/>
          <p:cNvPicPr>
            <a:picLocks noChangeAspect="1" noChangeArrowheads="1"/>
          </p:cNvPicPr>
          <p:nvPr/>
        </p:nvPicPr>
        <p:blipFill>
          <a:blip r:embed="rId4" cstate="print"/>
          <a:srcRect l="79166" t="72222"/>
          <a:stretch>
            <a:fillRect/>
          </a:stretch>
        </p:blipFill>
        <p:spPr bwMode="auto">
          <a:xfrm>
            <a:off x="3500430" y="5929330"/>
            <a:ext cx="500066" cy="500067"/>
          </a:xfrm>
          <a:prstGeom prst="rect">
            <a:avLst/>
          </a:prstGeom>
          <a:noFill/>
        </p:spPr>
      </p:pic>
      <p:pic>
        <p:nvPicPr>
          <p:cNvPr id="61" name="Picture 2" descr="https://st.depositphotos.com/1006634/2747/v/950/depositphotos_27471765-stock-illustration-business-and-management-icons-blue.jpg"/>
          <p:cNvPicPr>
            <a:picLocks noChangeAspect="1" noChangeArrowheads="1"/>
          </p:cNvPicPr>
          <p:nvPr/>
        </p:nvPicPr>
        <p:blipFill>
          <a:blip r:embed="rId5"/>
          <a:srcRect t="72685" r="78898" b="3869"/>
          <a:stretch>
            <a:fillRect/>
          </a:stretch>
        </p:blipFill>
        <p:spPr bwMode="auto">
          <a:xfrm>
            <a:off x="7858148" y="2071678"/>
            <a:ext cx="857256" cy="714380"/>
          </a:xfrm>
          <a:prstGeom prst="rect">
            <a:avLst/>
          </a:prstGeom>
          <a:noFill/>
        </p:spPr>
      </p:pic>
      <p:pic>
        <p:nvPicPr>
          <p:cNvPr id="62" name="Picture 2" descr="https://st.depositphotos.com/1006634/2747/v/950/depositphotos_27471765-stock-illustration-business-and-management-icons-blue.jpg"/>
          <p:cNvPicPr>
            <a:picLocks noChangeAspect="1" noChangeArrowheads="1"/>
          </p:cNvPicPr>
          <p:nvPr/>
        </p:nvPicPr>
        <p:blipFill>
          <a:blip r:embed="rId6" cstate="print"/>
          <a:srcRect l="78889" t="74630"/>
          <a:stretch>
            <a:fillRect/>
          </a:stretch>
        </p:blipFill>
        <p:spPr bwMode="auto">
          <a:xfrm>
            <a:off x="5286381" y="1406647"/>
            <a:ext cx="500065" cy="450717"/>
          </a:xfrm>
          <a:prstGeom prst="rect">
            <a:avLst/>
          </a:prstGeom>
          <a:noFill/>
        </p:spPr>
      </p:pic>
      <p:pic>
        <p:nvPicPr>
          <p:cNvPr id="63" name="Picture 2" descr="https://st.depositphotos.com/1006634/2747/v/950/depositphotos_27471765-stock-illustration-business-and-management-icons-blue.jpg"/>
          <p:cNvPicPr>
            <a:picLocks noChangeAspect="1" noChangeArrowheads="1"/>
          </p:cNvPicPr>
          <p:nvPr/>
        </p:nvPicPr>
        <p:blipFill>
          <a:blip r:embed="rId5"/>
          <a:srcRect l="39306" t="69074" r="37777"/>
          <a:stretch>
            <a:fillRect/>
          </a:stretch>
        </p:blipFill>
        <p:spPr bwMode="auto">
          <a:xfrm>
            <a:off x="214282" y="4214818"/>
            <a:ext cx="642942" cy="6507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463562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429396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034" y="1165429"/>
            <a:ext cx="864396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государственным социальным заказом может устанавливаться объем государственных (муниципальных) услуг в социальной сфере, оказываемых на основании государственного (муниципального) задания (неконкурентным способом)</a:t>
            </a:r>
          </a:p>
          <a:p>
            <a:pPr>
              <a:spcAft>
                <a:spcPts val="600"/>
              </a:spcAft>
            </a:pPr>
            <a:r>
              <a:rPr lang="ru-RU" sz="1400" i="1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Например, при предоставлении начального образования в сельских поселениях при отсутствии иных организаций, оказывающих указанные услуги, кроме муниципальных учреждений, 100% услуг оказывается на основании муниципального задания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случае расторжения договора с отобранными исполнителями услуг учреждения уполномоченного органа должны временно оказывать государственные (муниципальные) услуги до заключения нового договора</a:t>
            </a:r>
          </a:p>
          <a:p>
            <a:pPr>
              <a:spcAft>
                <a:spcPts val="600"/>
              </a:spcAft>
            </a:pPr>
            <a:r>
              <a:rPr lang="ru-RU" sz="1400" i="1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Предусмотрена необходимость сохранения определенного пула государственных (муниципальных) учреждений, а также сохранения модели работы с «уникальными» бюджетными учреждениями.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формируется и ведется Реестр недобросовестных исполнителей государственных (муниципальных) услуг в социальной сфере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запрещается заключение исполнителем услуг договоров с иными юридическими лицами, предметом которых является оказание государственных (муниципальных) услуг в социальной сфере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85720" y="1308305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85720" y="2808503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85720" y="4308701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85720" y="4880205"/>
            <a:ext cx="142876" cy="142876"/>
          </a:xfrm>
          <a:prstGeom prst="rect">
            <a:avLst/>
          </a:prstGeom>
          <a:solidFill>
            <a:srgbClr val="8EB4E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Прямоугольник 27"/>
          <p:cNvSpPr>
            <a:spLocks noChangeArrowheads="1"/>
          </p:cNvSpPr>
          <p:nvPr/>
        </p:nvSpPr>
        <p:spPr bwMode="auto">
          <a:xfrm>
            <a:off x="142844" y="5643578"/>
            <a:ext cx="8215370" cy="1077218"/>
          </a:xfrm>
          <a:prstGeom prst="rect">
            <a:avLst/>
          </a:prstGeom>
          <a:solidFill>
            <a:srgbClr val="B2CCEC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подготовлены изменения в Бюджетный кодекс Российской Федерации, позволяющие заключать договоры (соглашения) об оказании услуг на срок, превышающий срок действия утвержденных лимитов бюджетных обязательств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-32" y="857232"/>
            <a:ext cx="857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Механизмы минимизации рисков: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0" y="71414"/>
            <a:ext cx="8286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ПРОЕКТ ФЕДЕРАЛЬНОГО ЗАКОНА «О ГОСУДАРСТВЕННОМ (МУНИЦИПАЛЬНОМ) СОЦИАЛЬНОМ  ЗАКАЗЕ НА ОКАЗАНИЕ УСЛУГ В СОЦИАЛЬНОЙ СФЕРЕ»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792127" cy="2455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>
            <a:off x="214282" y="1000108"/>
            <a:ext cx="8568172" cy="57150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одним вырезанным углом 49"/>
          <p:cNvSpPr/>
          <p:nvPr/>
        </p:nvSpPr>
        <p:spPr>
          <a:xfrm>
            <a:off x="928662" y="1071546"/>
            <a:ext cx="8072494" cy="785818"/>
          </a:xfrm>
          <a:prstGeom prst="snip1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Стимулирование  высвобождающихся работников бюджетной сферы к созданию НКО / коммерческих организаций в сфере профессиональной деятельности и работе на базе существующей сети учреждений</a:t>
            </a:r>
          </a:p>
        </p:txBody>
      </p:sp>
      <p:sp>
        <p:nvSpPr>
          <p:cNvPr id="52" name="Прямоугольник с одним вырезанным углом 51"/>
          <p:cNvSpPr/>
          <p:nvPr/>
        </p:nvSpPr>
        <p:spPr>
          <a:xfrm>
            <a:off x="214282" y="2009764"/>
            <a:ext cx="8568172" cy="571504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с одним вырезанным углом 52"/>
          <p:cNvSpPr/>
          <p:nvPr/>
        </p:nvSpPr>
        <p:spPr>
          <a:xfrm>
            <a:off x="928662" y="2081202"/>
            <a:ext cx="8072494" cy="776294"/>
          </a:xfrm>
          <a:prstGeom prst="snip1Rect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 функций руководителей организаций социальной сферы на операторов имущественных комплексов, на базе которых обеспечивается предоставление услуг организациями различных форм собственности</a:t>
            </a: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285720" y="1071546"/>
            <a:ext cx="285752" cy="285752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285720" y="2071678"/>
            <a:ext cx="285752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68025"/>
            <a:ext cx="800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СПЕЦИФИКА ОРГАНИЗАЦИИ РАБОТЫ В НЕБОЛЬШИХ НАСЕЛЕННЫХ ПУНКТАХ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 flipV="1">
            <a:off x="3143240" y="3286124"/>
            <a:ext cx="2571768" cy="3571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Прямоугольник 27"/>
          <p:cNvSpPr>
            <a:spLocks noChangeArrowheads="1"/>
          </p:cNvSpPr>
          <p:nvPr/>
        </p:nvSpPr>
        <p:spPr bwMode="auto">
          <a:xfrm>
            <a:off x="3143240" y="3286124"/>
            <a:ext cx="25717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Схема новой модели:</a:t>
            </a:r>
            <a:endParaRPr lang="ru-RU" sz="15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Прямоугольник 27"/>
          <p:cNvSpPr>
            <a:spLocks noChangeArrowheads="1"/>
          </p:cNvSpPr>
          <p:nvPr/>
        </p:nvSpPr>
        <p:spPr bwMode="auto">
          <a:xfrm>
            <a:off x="785786" y="3748777"/>
            <a:ext cx="7500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Бюджетное учреждение как оператор имущественного комплекса</a:t>
            </a:r>
            <a:endParaRPr lang="ru-RU" sz="15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99226">
            <a:off x="1000100" y="4114690"/>
            <a:ext cx="571504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20623518">
            <a:off x="7396682" y="4041766"/>
            <a:ext cx="571504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>
            <a:off x="4214810" y="4043252"/>
            <a:ext cx="571504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42844" y="5143512"/>
            <a:ext cx="2786082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143240" y="5143512"/>
            <a:ext cx="2857520" cy="1143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143636" y="5143512"/>
            <a:ext cx="2857520" cy="11430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" name="Picture 2" descr="http://erasmus.ikc.edu.tr/UserFiles/1325/sebla.kagnici/a01e0dfe-6351-4b95-a810-01b74a7051b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286124"/>
            <a:ext cx="1000132" cy="750099"/>
          </a:xfrm>
          <a:prstGeom prst="rect">
            <a:avLst/>
          </a:prstGeom>
          <a:noFill/>
        </p:spPr>
      </p:pic>
      <p:sp>
        <p:nvSpPr>
          <p:cNvPr id="82" name="Прямоугольник 27"/>
          <p:cNvSpPr>
            <a:spLocks noChangeArrowheads="1"/>
          </p:cNvSpPr>
          <p:nvPr/>
        </p:nvSpPr>
        <p:spPr bwMode="auto">
          <a:xfrm>
            <a:off x="357158" y="5143512"/>
            <a:ext cx="257176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небольшие объемы финансирования по государственному заданию</a:t>
            </a:r>
          </a:p>
          <a:p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минимальное число работников бюджетной сферы  </a:t>
            </a:r>
            <a:endParaRPr lang="ru-RU" sz="13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214282" y="5214950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214282" y="5857892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6286512" y="5214950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Прямоугольник 27"/>
          <p:cNvSpPr>
            <a:spLocks noChangeArrowheads="1"/>
          </p:cNvSpPr>
          <p:nvPr/>
        </p:nvSpPr>
        <p:spPr bwMode="auto">
          <a:xfrm>
            <a:off x="6429388" y="5143512"/>
            <a:ext cx="257176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предоставление помещений в аренду НКО / коммерческим организациям, оказывающим услуги в соответствующей сфере</a:t>
            </a:r>
            <a:endParaRPr lang="ru-RU" sz="13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8" name="Прямоугольник 27"/>
          <p:cNvSpPr>
            <a:spLocks noChangeArrowheads="1"/>
          </p:cNvSpPr>
          <p:nvPr/>
        </p:nvSpPr>
        <p:spPr bwMode="auto">
          <a:xfrm>
            <a:off x="3428992" y="5286388"/>
            <a:ext cx="25717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выполнение функций заказчика услуг, предусмотренных ранее в государственном задании</a:t>
            </a:r>
            <a:endParaRPr lang="ru-RU" sz="13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286116" y="5357826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Прямоугольник 27"/>
          <p:cNvSpPr>
            <a:spLocks noChangeArrowheads="1"/>
          </p:cNvSpPr>
          <p:nvPr/>
        </p:nvSpPr>
        <p:spPr bwMode="auto">
          <a:xfrm>
            <a:off x="142844" y="4508193"/>
            <a:ext cx="29384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Сохранение «опорного» объема деятельности по оказанию услуг</a:t>
            </a:r>
            <a:endParaRPr lang="ru-RU" sz="13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1" name="Прямоугольник 27"/>
          <p:cNvSpPr>
            <a:spLocks noChangeArrowheads="1"/>
          </p:cNvSpPr>
          <p:nvPr/>
        </p:nvSpPr>
        <p:spPr bwMode="auto">
          <a:xfrm>
            <a:off x="3062278" y="4500570"/>
            <a:ext cx="29384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Аутсорсинг оставшегося</a:t>
            </a:r>
          </a:p>
          <a:p>
            <a:pPr algn="ctr"/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объема услуг</a:t>
            </a:r>
            <a:endParaRPr lang="ru-RU" sz="13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" name="Прямоугольник 27"/>
          <p:cNvSpPr>
            <a:spLocks noChangeArrowheads="1"/>
          </p:cNvSpPr>
          <p:nvPr/>
        </p:nvSpPr>
        <p:spPr bwMode="auto">
          <a:xfrm>
            <a:off x="6134112" y="4500570"/>
            <a:ext cx="29384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Работа в качестве многофункционального комплекса</a:t>
            </a:r>
            <a:endParaRPr lang="ru-RU" sz="13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792127" cy="2455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27"/>
          <p:cNvSpPr>
            <a:spLocks noChangeArrowheads="1"/>
          </p:cNvSpPr>
          <p:nvPr/>
        </p:nvSpPr>
        <p:spPr bwMode="auto">
          <a:xfrm>
            <a:off x="571472" y="3878381"/>
            <a:ext cx="250033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развитие конкуренции среди муниципальных детских садов</a:t>
            </a:r>
          </a:p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выстраивание оптимальной сети учреждений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42852"/>
            <a:ext cx="800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ПРАКТИЧЕСКИЕ ПОДХОДЫ К РЕФОРМЕ: СФЕРА ОБРАЗОВАНИЯ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0800000">
            <a:off x="714348" y="2857496"/>
            <a:ext cx="2137752" cy="142874"/>
          </a:xfrm>
          <a:prstGeom prst="triangle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44" y="857232"/>
            <a:ext cx="3357586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Дошкольное образование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27"/>
          <p:cNvSpPr>
            <a:spLocks noChangeArrowheads="1"/>
          </p:cNvSpPr>
          <p:nvPr/>
        </p:nvSpPr>
        <p:spPr bwMode="auto">
          <a:xfrm>
            <a:off x="571472" y="3071810"/>
            <a:ext cx="235745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внедрение системы сертификатов для всего объема услуг</a:t>
            </a:r>
            <a:endParaRPr lang="ru-RU" sz="13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00496" y="857232"/>
            <a:ext cx="4786346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9" b="49999"/>
          <a:stretch>
            <a:fillRect/>
          </a:stretch>
        </p:blipFill>
        <p:spPr bwMode="auto">
          <a:xfrm>
            <a:off x="357158" y="3949819"/>
            <a:ext cx="214314" cy="214314"/>
          </a:xfrm>
          <a:prstGeom prst="rect">
            <a:avLst/>
          </a:prstGeom>
          <a:noFill/>
        </p:spPr>
      </p:pic>
      <p:pic>
        <p:nvPicPr>
          <p:cNvPr id="64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9" b="49999"/>
          <a:stretch>
            <a:fillRect/>
          </a:stretch>
        </p:blipFill>
        <p:spPr bwMode="auto">
          <a:xfrm>
            <a:off x="357158" y="4441274"/>
            <a:ext cx="214314" cy="214314"/>
          </a:xfrm>
          <a:prstGeom prst="rect">
            <a:avLst/>
          </a:prstGeom>
          <a:noFill/>
        </p:spPr>
      </p:pic>
      <p:sp>
        <p:nvSpPr>
          <p:cNvPr id="75" name="Прямоугольник 27"/>
          <p:cNvSpPr>
            <a:spLocks noChangeArrowheads="1"/>
          </p:cNvSpPr>
          <p:nvPr/>
        </p:nvSpPr>
        <p:spPr bwMode="auto">
          <a:xfrm>
            <a:off x="71406" y="1428736"/>
            <a:ext cx="335758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Стандарт развития конкуренции: рост численности детей, получающих услуги в частных ДОУ</a:t>
            </a:r>
            <a:endParaRPr lang="ru-RU" sz="1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6" name="Прямоугольник 27"/>
          <p:cNvSpPr>
            <a:spLocks noChangeArrowheads="1"/>
          </p:cNvSpPr>
          <p:nvPr/>
        </p:nvSpPr>
        <p:spPr bwMode="auto">
          <a:xfrm>
            <a:off x="71406" y="2214554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 показательно для регионов со 100-%-ой обеспеченностью ДОУ</a:t>
            </a:r>
          </a:p>
        </p:txBody>
      </p:sp>
      <p:sp>
        <p:nvSpPr>
          <p:cNvPr id="79" name="Прямоугольник 27"/>
          <p:cNvSpPr>
            <a:spLocks noChangeArrowheads="1"/>
          </p:cNvSpPr>
          <p:nvPr/>
        </p:nvSpPr>
        <p:spPr bwMode="auto">
          <a:xfrm>
            <a:off x="4000496" y="2907897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Вариант № 2:</a:t>
            </a:r>
            <a:endParaRPr lang="ru-RU" sz="14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6" name="Прямоугольник 27"/>
          <p:cNvSpPr>
            <a:spLocks noChangeArrowheads="1"/>
          </p:cNvSpPr>
          <p:nvPr/>
        </p:nvSpPr>
        <p:spPr bwMode="auto">
          <a:xfrm>
            <a:off x="4000496" y="3193649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распределение контрольных цифр приема</a:t>
            </a:r>
            <a:endParaRPr lang="ru-RU" sz="1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Прямоугольник 27"/>
          <p:cNvSpPr>
            <a:spLocks noChangeArrowheads="1"/>
          </p:cNvSpPr>
          <p:nvPr/>
        </p:nvSpPr>
        <p:spPr bwMode="auto">
          <a:xfrm>
            <a:off x="4286248" y="3479401"/>
            <a:ext cx="428628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возможность формировать заказ на тематику услуг исходя из потребностей конкретного муниципалитета </a:t>
            </a:r>
          </a:p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проведение оценки качества услуг на этапе распределения КЦП</a:t>
            </a:r>
          </a:p>
        </p:txBody>
      </p:sp>
      <p:pic>
        <p:nvPicPr>
          <p:cNvPr id="94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9" b="49999"/>
          <a:stretch>
            <a:fillRect/>
          </a:stretch>
        </p:blipFill>
        <p:spPr bwMode="auto">
          <a:xfrm>
            <a:off x="4071934" y="3550839"/>
            <a:ext cx="214314" cy="214314"/>
          </a:xfrm>
          <a:prstGeom prst="rect">
            <a:avLst/>
          </a:prstGeom>
          <a:noFill/>
        </p:spPr>
      </p:pic>
      <p:pic>
        <p:nvPicPr>
          <p:cNvPr id="95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9" b="49999"/>
          <a:stretch>
            <a:fillRect/>
          </a:stretch>
        </p:blipFill>
        <p:spPr bwMode="auto">
          <a:xfrm>
            <a:off x="4071934" y="4193781"/>
            <a:ext cx="214314" cy="214314"/>
          </a:xfrm>
          <a:prstGeom prst="rect">
            <a:avLst/>
          </a:prstGeom>
          <a:noFill/>
        </p:spPr>
      </p:pic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4000496" y="1357298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Вариант № 1:</a:t>
            </a:r>
            <a:endParaRPr lang="ru-RU" sz="1400" b="1" u="sng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Прямоугольник 27"/>
          <p:cNvSpPr>
            <a:spLocks noChangeArrowheads="1"/>
          </p:cNvSpPr>
          <p:nvPr/>
        </p:nvSpPr>
        <p:spPr bwMode="auto">
          <a:xfrm>
            <a:off x="4000496" y="1643050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внедрение системы сертификатов</a:t>
            </a:r>
            <a:endParaRPr lang="ru-RU" sz="1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8" name="Прямоугольник 27"/>
          <p:cNvSpPr>
            <a:spLocks noChangeArrowheads="1"/>
          </p:cNvSpPr>
          <p:nvPr/>
        </p:nvSpPr>
        <p:spPr bwMode="auto">
          <a:xfrm>
            <a:off x="4286248" y="1928802"/>
            <a:ext cx="4429156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возможность выбора поставщика услуг непосредственно потребителем </a:t>
            </a:r>
          </a:p>
          <a:p>
            <a:pPr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обеспечение равного объема услуг, предоставляемых за счет бюджетных средств</a:t>
            </a:r>
          </a:p>
        </p:txBody>
      </p:sp>
      <p:pic>
        <p:nvPicPr>
          <p:cNvPr id="99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9" b="49999"/>
          <a:stretch>
            <a:fillRect/>
          </a:stretch>
        </p:blipFill>
        <p:spPr bwMode="auto">
          <a:xfrm>
            <a:off x="4071934" y="2000240"/>
            <a:ext cx="214314" cy="214314"/>
          </a:xfrm>
          <a:prstGeom prst="rect">
            <a:avLst/>
          </a:prstGeom>
          <a:noFill/>
        </p:spPr>
      </p:pic>
      <p:pic>
        <p:nvPicPr>
          <p:cNvPr id="100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9" b="49999"/>
          <a:stretch>
            <a:fillRect/>
          </a:stretch>
        </p:blipFill>
        <p:spPr bwMode="auto">
          <a:xfrm>
            <a:off x="4071934" y="2521343"/>
            <a:ext cx="214314" cy="214314"/>
          </a:xfrm>
          <a:prstGeom prst="rect">
            <a:avLst/>
          </a:prstGeom>
          <a:noFill/>
        </p:spPr>
      </p:pic>
      <p:sp>
        <p:nvSpPr>
          <p:cNvPr id="101" name="Равнобедренный треугольник 100"/>
          <p:cNvSpPr/>
          <p:nvPr/>
        </p:nvSpPr>
        <p:spPr>
          <a:xfrm rot="10800000" flipV="1">
            <a:off x="5572132" y="4572008"/>
            <a:ext cx="2137752" cy="142878"/>
          </a:xfrm>
          <a:prstGeom prst="triangle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071934" y="4857760"/>
            <a:ext cx="471490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Прямоугольник 27"/>
          <p:cNvSpPr>
            <a:spLocks noChangeArrowheads="1"/>
          </p:cNvSpPr>
          <p:nvPr/>
        </p:nvSpPr>
        <p:spPr bwMode="auto">
          <a:xfrm>
            <a:off x="4143372" y="4900396"/>
            <a:ext cx="45005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Использован в Мурманской области с предоставлением НКО / коммерческим организациям </a:t>
            </a:r>
            <a:r>
              <a:rPr lang="ru-RU" sz="1400" b="1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аренду помещений государственных (муниципальных) учреждений</a:t>
            </a:r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для обеспечения содержания имущественных комплексов бюджетных учреждений</a:t>
            </a:r>
            <a:endParaRPr lang="ru-RU" sz="1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0724" name="Picture 4" descr="https://s14.stc.all.kpcdn.net/share/i/12/4432020/inx960x640.jpg"/>
          <p:cNvPicPr>
            <a:picLocks noChangeAspect="1" noChangeArrowheads="1"/>
          </p:cNvPicPr>
          <p:nvPr/>
        </p:nvPicPr>
        <p:blipFill>
          <a:blip r:embed="rId5" cstate="print"/>
          <a:srcRect t="13636" b="9259"/>
          <a:stretch>
            <a:fillRect/>
          </a:stretch>
        </p:blipFill>
        <p:spPr bwMode="auto">
          <a:xfrm>
            <a:off x="285720" y="5000636"/>
            <a:ext cx="2857520" cy="14688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572528" y="6500834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142852"/>
            <a:ext cx="800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ПРАКТИЧЕСКИЕ ПОДХОДЫ К РЕФОРМЕ: СФЕРА КУЛЬТУРЫ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824195"/>
            <a:ext cx="4643470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конкурсных процедур среди всех участников: государственных, муниципальных учреждений, коммерческих и некоммерческих организаций (начиная с 2018 года)</a:t>
            </a:r>
            <a:endParaRPr lang="ru-RU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29256" y="824195"/>
            <a:ext cx="371477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предоставление негосударственным организациям в аренду / безвозмездное пользование помещений государственных и муниципальных учреждений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4357694"/>
            <a:ext cx="88583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</a:t>
            </a:r>
            <a:r>
              <a:rPr kumimoji="0" lang="ru-RU" sz="1100" b="0" i="1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ст. 31 проекта Федерального закона «О государственном (муниципальном) социальном заказе на оказание государственных (муниципальных) услуг в социальной сфере»: </a:t>
            </a:r>
            <a:r>
              <a:rPr kumimoji="0" lang="ru-RU" sz="1100" b="1" i="1" strike="noStrike" cap="none" normalizeH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1100" b="1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целях обеспечения непрерывности процесса оказания государственной (муниципальной) услуги </a:t>
            </a:r>
            <a:r>
              <a:rPr kumimoji="0" lang="ru-RU" sz="1100" b="0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социальной сфере </a:t>
            </a:r>
            <a:r>
              <a:rPr kumimoji="0" lang="ru-RU" sz="1100" b="1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расторжении договора</a:t>
            </a:r>
            <a:r>
              <a:rPr kumimoji="0" lang="ru-RU" sz="1100" b="0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(соглашения), заключаемого по результатам отбора исполнителей услуг, до завершения его исполнения </a:t>
            </a:r>
            <a:r>
              <a:rPr kumimoji="0" lang="ru-RU" sz="1100" b="1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осуществляется отбор нового исполнителя </a:t>
            </a:r>
            <a:r>
              <a:rPr kumimoji="0" lang="ru-RU" sz="1100" b="0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такой услуги из числа участников отбора исполнителя услуг, ранее проводившегося в целях заключения указанного договора (соглашения), в порядке, установленном Правительством Российской Федерации, высшим исполнительным органом государственной власти субъекта Российской Федерации, местной администрацией, </a:t>
            </a:r>
            <a:r>
              <a:rPr kumimoji="0" lang="ru-RU" sz="1100" b="1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либо формируется государственное (муниципальное) задание государственному (муниципальному) учреждению</a:t>
            </a:r>
            <a:r>
              <a:rPr kumimoji="0" lang="ru-RU" sz="1100" b="0" i="1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1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 rot="10800000">
            <a:off x="3934446" y="5857891"/>
            <a:ext cx="2137752" cy="142876"/>
          </a:xfrm>
          <a:prstGeom prst="triangle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27"/>
          <p:cNvSpPr>
            <a:spLocks noChangeArrowheads="1"/>
          </p:cNvSpPr>
          <p:nvPr/>
        </p:nvSpPr>
        <p:spPr bwMode="auto">
          <a:xfrm>
            <a:off x="1142976" y="6001756"/>
            <a:ext cx="778674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Необходимость в течение длительного периода содержать недозагруженные</a:t>
            </a:r>
          </a:p>
          <a:p>
            <a:pPr algn="ctr">
              <a:spcAft>
                <a:spcPts val="600"/>
              </a:spcAft>
            </a:pP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(в связи с передачей части услуг) бюджетные учреждения в условиях жесткого запрета Минфина России на принятие новых расходных обязательств</a:t>
            </a:r>
          </a:p>
        </p:txBody>
      </p:sp>
      <p:pic>
        <p:nvPicPr>
          <p:cNvPr id="32771" name="Picture 3" descr="http://st.depositphotos.com/1000231/1940/v/950/depositphotos_19400301-Public-building.-Set-2.-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2959" t="32223" r="31152" b="45555"/>
          <a:stretch>
            <a:fillRect/>
          </a:stretch>
        </p:blipFill>
        <p:spPr bwMode="auto">
          <a:xfrm>
            <a:off x="132127" y="6072205"/>
            <a:ext cx="1368039" cy="558383"/>
          </a:xfrm>
          <a:prstGeom prst="rect">
            <a:avLst/>
          </a:prstGeom>
          <a:noFill/>
        </p:spPr>
      </p:pic>
      <p:sp>
        <p:nvSpPr>
          <p:cNvPr id="44" name="Прямоугольник 27"/>
          <p:cNvSpPr>
            <a:spLocks noChangeArrowheads="1"/>
          </p:cNvSpPr>
          <p:nvPr/>
        </p:nvSpPr>
        <p:spPr bwMode="auto">
          <a:xfrm>
            <a:off x="71406" y="1895765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соответствии с требованиями стандарта</a:t>
            </a:r>
          </a:p>
          <a:p>
            <a:pPr algn="ctr">
              <a:spcAft>
                <a:spcPts val="600"/>
              </a:spcAft>
            </a:pPr>
            <a:r>
              <a:rPr lang="ru-RU" sz="1200" i="1" dirty="0" smtClean="0">
                <a:solidFill>
                  <a:srgbClr val="003399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развития конкуренции</a:t>
            </a: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4536283" y="1288540"/>
            <a:ext cx="1000128" cy="214314"/>
          </a:xfrm>
          <a:prstGeom prst="triangle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5286380" y="824195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1752889"/>
            <a:ext cx="371477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поддержка НКО из числа действующих коллективов бюджетных учреждений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5286380" y="1824327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Прямоугольник 27"/>
          <p:cNvSpPr>
            <a:spLocks noChangeArrowheads="1"/>
          </p:cNvSpPr>
          <p:nvPr/>
        </p:nvSpPr>
        <p:spPr bwMode="auto">
          <a:xfrm>
            <a:off x="142844" y="2357430"/>
            <a:ext cx="76438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НПА по конкурсному распределению услуг в Мурманской области:</a:t>
            </a:r>
            <a:endParaRPr lang="ru-RU" sz="15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2" name="Прямоугольник 27"/>
          <p:cNvSpPr>
            <a:spLocks noChangeArrowheads="1"/>
          </p:cNvSpPr>
          <p:nvPr/>
        </p:nvSpPr>
        <p:spPr bwMode="auto">
          <a:xfrm>
            <a:off x="714348" y="2673676"/>
            <a:ext cx="82868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постановление Правительства МО от 19.09.2016 № 455-ПП «О предоставлении субсидии из областного бюджета социально ориентированным некоммерческим организациям Мурманской области, осуществляющим деятельность в сфере культуры и искусства, на оказание услуг по организации и проведению выездных выставок»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проект постановления Правительства МО (в стадии утверждения) «О предоставлении грантов в форме субсидии на реализацию проектов в области культуры и искусства в Мурманской области» (организация мероприятий)</a:t>
            </a:r>
          </a:p>
          <a:p>
            <a:pPr>
              <a:spcAft>
                <a:spcPts val="600"/>
              </a:spcAft>
            </a:pPr>
            <a:endParaRPr lang="ru-RU" sz="1400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428596" y="2786058"/>
            <a:ext cx="214314" cy="22204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500034" y="2793791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28596" y="3714752"/>
            <a:ext cx="214314" cy="22204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500034" y="3722485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</TotalTime>
  <Words>2075</Words>
  <Application>Microsoft Office PowerPoint</Application>
  <PresentationFormat>Экран (4:3)</PresentationFormat>
  <Paragraphs>258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Брызгалова А.Е.</dc:creator>
  <cp:lastModifiedBy>Брызгалова</cp:lastModifiedBy>
  <cp:revision>769</cp:revision>
  <cp:lastPrinted>2016-05-18T19:04:58Z</cp:lastPrinted>
  <dcterms:modified xsi:type="dcterms:W3CDTF">2018-02-02T08:00:06Z</dcterms:modified>
</cp:coreProperties>
</file>